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12" r:id="rId3"/>
    <p:sldId id="414" r:id="rId4"/>
    <p:sldId id="416" r:id="rId5"/>
    <p:sldId id="403" r:id="rId6"/>
    <p:sldId id="420" r:id="rId7"/>
    <p:sldId id="418" r:id="rId8"/>
    <p:sldId id="422" r:id="rId9"/>
    <p:sldId id="421" r:id="rId10"/>
    <p:sldId id="417" r:id="rId11"/>
    <p:sldId id="444" r:id="rId12"/>
    <p:sldId id="447" r:id="rId13"/>
    <p:sldId id="424" r:id="rId14"/>
    <p:sldId id="427" r:id="rId15"/>
    <p:sldId id="428" r:id="rId16"/>
    <p:sldId id="429" r:id="rId17"/>
    <p:sldId id="430" r:id="rId18"/>
    <p:sldId id="432" r:id="rId19"/>
    <p:sldId id="433" r:id="rId20"/>
    <p:sldId id="434" r:id="rId21"/>
    <p:sldId id="437" r:id="rId22"/>
    <p:sldId id="435" r:id="rId23"/>
    <p:sldId id="440" r:id="rId24"/>
    <p:sldId id="415" r:id="rId25"/>
    <p:sldId id="450" r:id="rId26"/>
    <p:sldId id="275" r:id="rId27"/>
    <p:sldId id="441" r:id="rId28"/>
    <p:sldId id="449" r:id="rId29"/>
    <p:sldId id="443" r:id="rId30"/>
    <p:sldId id="448" r:id="rId31"/>
    <p:sldId id="445" r:id="rId32"/>
    <p:sldId id="446" r:id="rId33"/>
    <p:sldId id="442" r:id="rId34"/>
    <p:sldId id="43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nnan" initials="PC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2D050"/>
    <a:srgbClr val="FFC000"/>
    <a:srgbClr val="DDDDDD"/>
    <a:srgbClr val="FFCC66"/>
    <a:srgbClr val="000000"/>
    <a:srgbClr val="FFFF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66" d="100"/>
          <a:sy n="66" d="100"/>
        </p:scale>
        <p:origin x="816" y="60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ivanand%20Nalgire\Desktop\MTP2_Mid\Dataset\latur_rainfall_2000-2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'latur_rainfall_2000-20'!$D$1</c:f>
              <c:strCache>
                <c:ptCount val="1"/>
                <c:pt idx="0">
                  <c:v>precipitation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'latur_rainfall_2000-20'!$C$2:$C$16</c:f>
              <c:numCache>
                <c:formatCode>General</c:formatCode>
                <c:ptCount val="1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</c:numCache>
            </c:numRef>
          </c:cat>
          <c:val>
            <c:numRef>
              <c:f>'latur_rainfall_2000-20'!$D$2:$D$16</c:f>
              <c:numCache>
                <c:formatCode>General</c:formatCode>
                <c:ptCount val="15"/>
                <c:pt idx="0">
                  <c:v>997.68</c:v>
                </c:pt>
                <c:pt idx="1">
                  <c:v>831.46</c:v>
                </c:pt>
                <c:pt idx="2">
                  <c:v>730.37</c:v>
                </c:pt>
                <c:pt idx="3">
                  <c:v>684.19</c:v>
                </c:pt>
                <c:pt idx="4">
                  <c:v>669.62</c:v>
                </c:pt>
                <c:pt idx="5">
                  <c:v>1195.97</c:v>
                </c:pt>
                <c:pt idx="6">
                  <c:v>1154.98</c:v>
                </c:pt>
                <c:pt idx="7">
                  <c:v>1086.99</c:v>
                </c:pt>
                <c:pt idx="8">
                  <c:v>871.64</c:v>
                </c:pt>
                <c:pt idx="9">
                  <c:v>873.96</c:v>
                </c:pt>
                <c:pt idx="10">
                  <c:v>1245.25</c:v>
                </c:pt>
                <c:pt idx="11">
                  <c:v>893.02</c:v>
                </c:pt>
                <c:pt idx="12">
                  <c:v>883.58</c:v>
                </c:pt>
                <c:pt idx="13">
                  <c:v>1042.5899999999999</c:v>
                </c:pt>
                <c:pt idx="14">
                  <c:v>753.69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F3-4A86-BA7B-7CB5692D2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8408096"/>
        <c:axId val="1268413504"/>
      </c:lineChart>
      <c:catAx>
        <c:axId val="126840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49329046369203861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413504"/>
        <c:crosses val="autoZero"/>
        <c:auto val="1"/>
        <c:lblAlgn val="ctr"/>
        <c:lblOffset val="100"/>
        <c:noMultiLvlLbl val="0"/>
      </c:catAx>
      <c:valAx>
        <c:axId val="126841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Precipation 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40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A5F70-79BB-4266-8B23-90B0ABEE2F42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D389-E2C6-4DE1-A867-B5C5B586D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38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FD021-4B55-449B-BA15-036679D681E2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496C-F449-4CD9-A16D-7FF42943D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80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76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70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07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90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09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DF02-F597-4F8A-BEF4-D50603F3FD79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25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011" y="808074"/>
            <a:ext cx="11339848" cy="54068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EE16-CA0A-42A1-8DA5-B3688A386F0F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90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E502-9BA6-4113-9B80-A219E4094FCC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17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11" y="4119"/>
            <a:ext cx="9942491" cy="59816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011" y="808074"/>
            <a:ext cx="11339848" cy="54068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63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72CBF-4E16-4247-A9A2-DD9DDE091308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1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5EC7-9C15-47A5-AA76-DC32DD2226FB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06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86E4-B52E-436F-A436-3C53C8A42B68}" type="datetime5">
              <a:rPr lang="en-IN" smtClean="0"/>
              <a:t>6-Apr-21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3D06-992F-4E31-9A06-DC7308B50C4F}" type="datetime5">
              <a:rPr lang="en-IN" smtClean="0"/>
              <a:t>6-Apr-21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48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BE1F-4AA6-4991-8612-A65E8C517796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3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1C74-932F-4A95-861B-AFF9A85E22D7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94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1369" y="16998"/>
            <a:ext cx="9903853" cy="58528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20744"/>
            <a:ext cx="1249251" cy="36512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93D91BE6-4179-4192-AC96-B7785C8233D3}" type="datetime5">
              <a:rPr lang="en-IN" smtClean="0"/>
              <a:pPr/>
              <a:t>6-Apr-21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2282" y="6414937"/>
            <a:ext cx="9997036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94" y="6414936"/>
            <a:ext cx="735106" cy="36512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113AD280-17BE-41C7-817B-A928DBB387AC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>
            <a:off x="10834654" y="0"/>
            <a:ext cx="1357348" cy="78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1200" cy="69323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88550" y="2042387"/>
            <a:ext cx="4991100" cy="2819400"/>
          </a:xfrm>
          <a:prstGeom prst="rect">
            <a:avLst/>
          </a:prstGeom>
          <a:blipFill dpi="0" rotWithShape="1">
            <a:blip r:embed="rId15">
              <a:alphaModFix amt="7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7" Type="http://schemas.openxmlformats.org/officeDocument/2006/relationships/image" Target="../media/image24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mp"/><Relationship Id="rId3" Type="http://schemas.openxmlformats.org/officeDocument/2006/relationships/image" Target="../media/image35.tmp"/><Relationship Id="rId7" Type="http://schemas.openxmlformats.org/officeDocument/2006/relationships/image" Target="../media/image19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mp"/><Relationship Id="rId5" Type="http://schemas.openxmlformats.org/officeDocument/2006/relationships/image" Target="../media/image37.tmp"/><Relationship Id="rId10" Type="http://schemas.openxmlformats.org/officeDocument/2006/relationships/image" Target="../media/image22.tmp"/><Relationship Id="rId4" Type="http://schemas.openxmlformats.org/officeDocument/2006/relationships/image" Target="../media/image36.tmp"/><Relationship Id="rId9" Type="http://schemas.openxmlformats.org/officeDocument/2006/relationships/image" Target="../media/image21.tm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mp"/><Relationship Id="rId3" Type="http://schemas.openxmlformats.org/officeDocument/2006/relationships/image" Target="../media/image41.tmp"/><Relationship Id="rId7" Type="http://schemas.openxmlformats.org/officeDocument/2006/relationships/image" Target="../media/image44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mp"/><Relationship Id="rId11" Type="http://schemas.openxmlformats.org/officeDocument/2006/relationships/image" Target="../media/image24.tmp"/><Relationship Id="rId5" Type="http://schemas.openxmlformats.org/officeDocument/2006/relationships/image" Target="../media/image23.tmp"/><Relationship Id="rId10" Type="http://schemas.openxmlformats.org/officeDocument/2006/relationships/image" Target="../media/image22.tmp"/><Relationship Id="rId4" Type="http://schemas.openxmlformats.org/officeDocument/2006/relationships/image" Target="../media/image42.tmp"/><Relationship Id="rId9" Type="http://schemas.openxmlformats.org/officeDocument/2006/relationships/image" Target="../media/image21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2945475"/>
            <a:ext cx="12192000" cy="207818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3200" dirty="0" smtClean="0">
              <a:latin typeface="Garamond" panose="02020404030301010803" pitchFamily="18" charset="0"/>
            </a:endParaRPr>
          </a:p>
          <a:p>
            <a:r>
              <a:rPr lang="en-IN" sz="3200" dirty="0" smtClean="0">
                <a:latin typeface="Garamond" panose="02020404030301010803" pitchFamily="18" charset="0"/>
              </a:rPr>
              <a:t>Big Data tools for monitoring the </a:t>
            </a:r>
            <a:r>
              <a:rPr lang="en-IN" sz="3200" dirty="0">
                <a:latin typeface="Garamond" panose="02020404030301010803" pitchFamily="18" charset="0"/>
              </a:rPr>
              <a:t>i</a:t>
            </a:r>
            <a:r>
              <a:rPr lang="en-IN" sz="3200" dirty="0" smtClean="0">
                <a:latin typeface="Garamond" panose="02020404030301010803" pitchFamily="18" charset="0"/>
              </a:rPr>
              <a:t>mpact of </a:t>
            </a:r>
          </a:p>
          <a:p>
            <a:r>
              <a:rPr lang="en-IN" sz="3200" dirty="0" smtClean="0">
                <a:latin typeface="Garamond" panose="02020404030301010803" pitchFamily="18" charset="0"/>
              </a:rPr>
              <a:t>IWMP-MGNREGS projects under DISHA Dashboard</a:t>
            </a:r>
            <a:endParaRPr lang="en-IN" sz="2800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 flipH="1">
            <a:off x="12075419" y="-2407796"/>
            <a:ext cx="116581" cy="753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1183743" cy="11698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0730753" y="0"/>
            <a:ext cx="1461247" cy="11698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7895564" y="5690259"/>
            <a:ext cx="4635500" cy="109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 smtClean="0">
                <a:latin typeface="Garamond" panose="02020404030301010803" pitchFamily="18" charset="0"/>
              </a:rPr>
              <a:t>Presented by,</a:t>
            </a:r>
          </a:p>
          <a:p>
            <a:r>
              <a:rPr lang="en-IN" sz="2200" dirty="0" smtClean="0">
                <a:latin typeface="Garamond" panose="02020404030301010803" pitchFamily="18" charset="0"/>
              </a:rPr>
              <a:t>Shivanand Nalgire (193350009)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>
            <a:off x="394898" y="448374"/>
            <a:ext cx="1916779" cy="12395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57" y="402536"/>
            <a:ext cx="1273024" cy="1240862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008671" y="9103"/>
            <a:ext cx="6296433" cy="554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latin typeface="Garamond" panose="02020404030301010803" pitchFamily="18" charset="0"/>
              </a:rPr>
              <a:t>Centre for Technology Alternatives for Rural Areas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3684947" y="1643398"/>
            <a:ext cx="4822100" cy="554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latin typeface="Garamond" panose="02020404030301010803" pitchFamily="18" charset="0"/>
              </a:rPr>
              <a:t>Indian Institute of Technology Bombay</a:t>
            </a:r>
          </a:p>
          <a:p>
            <a:endParaRPr lang="en-IN" sz="2200" b="1" dirty="0">
              <a:latin typeface="Garamond" panose="02020404030301010803" pitchFamily="18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-386310" y="5700747"/>
            <a:ext cx="4635500" cy="109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 smtClean="0">
                <a:latin typeface="Garamond" panose="02020404030301010803" pitchFamily="18" charset="0"/>
              </a:rPr>
              <a:t>Guided by,</a:t>
            </a:r>
          </a:p>
          <a:p>
            <a:r>
              <a:rPr lang="en-IN" sz="2200" dirty="0" err="1" smtClean="0">
                <a:latin typeface="Garamond" panose="02020404030301010803" pitchFamily="18" charset="0"/>
              </a:rPr>
              <a:t>Prof.</a:t>
            </a:r>
            <a:r>
              <a:rPr lang="en-IN" sz="2200" dirty="0">
                <a:latin typeface="Garamond" panose="02020404030301010803" pitchFamily="18" charset="0"/>
              </a:rPr>
              <a:t> </a:t>
            </a:r>
            <a:r>
              <a:rPr lang="en-IN" sz="2200" dirty="0" err="1" smtClean="0">
                <a:latin typeface="Garamond" panose="02020404030301010803" pitchFamily="18" charset="0"/>
              </a:rPr>
              <a:t>Pennan</a:t>
            </a:r>
            <a:r>
              <a:rPr lang="en-IN" sz="2200" dirty="0" smtClean="0">
                <a:latin typeface="Garamond" panose="02020404030301010803" pitchFamily="18" charset="0"/>
              </a:rPr>
              <a:t> </a:t>
            </a:r>
            <a:r>
              <a:rPr lang="en-IN" sz="2200" dirty="0" err="1" smtClean="0">
                <a:latin typeface="Garamond" panose="02020404030301010803" pitchFamily="18" charset="0"/>
              </a:rPr>
              <a:t>Chinnasamy</a:t>
            </a:r>
            <a:endParaRPr lang="en-IN" sz="2200" dirty="0" smtClean="0">
              <a:latin typeface="Garamond" panose="02020404030301010803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55083" y="5070276"/>
            <a:ext cx="64723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200" b="1" dirty="0" smtClean="0">
                <a:latin typeface="Garamond" panose="02020404030301010803" pitchFamily="18" charset="0"/>
              </a:rPr>
              <a:t>Master’s Thesis Project-2 Mid-progress Presentation</a:t>
            </a:r>
            <a:endParaRPr lang="en-IN" sz="2200" b="1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"/>
          <a:stretch/>
        </p:blipFill>
        <p:spPr bwMode="auto">
          <a:xfrm>
            <a:off x="4917381" y="411577"/>
            <a:ext cx="2357232" cy="123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2271" r="1280" b="882"/>
          <a:stretch/>
        </p:blipFill>
        <p:spPr>
          <a:xfrm>
            <a:off x="5250426" y="2037867"/>
            <a:ext cx="1681665" cy="1687715"/>
          </a:xfrm>
          <a:prstGeom prst="ellipse">
            <a:avLst/>
          </a:prstGeom>
          <a:ln w="9525" cap="rnd">
            <a:solidFill>
              <a:schemeClr val="bg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779910" y="5606085"/>
            <a:ext cx="4635500" cy="116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 smtClean="0">
                <a:latin typeface="Garamond" panose="02020404030301010803" pitchFamily="18" charset="0"/>
              </a:rPr>
              <a:t>Examiners</a:t>
            </a:r>
          </a:p>
          <a:p>
            <a:r>
              <a:rPr lang="en-IN" sz="2200" dirty="0" smtClean="0">
                <a:latin typeface="Garamond" panose="02020404030301010803" pitchFamily="18" charset="0"/>
              </a:rPr>
              <a:t>Prof. N.C. Narayanan</a:t>
            </a:r>
            <a:br>
              <a:rPr lang="en-IN" sz="2200" dirty="0" smtClean="0">
                <a:latin typeface="Garamond" panose="02020404030301010803" pitchFamily="18" charset="0"/>
              </a:rPr>
            </a:br>
            <a:r>
              <a:rPr lang="en-IN" sz="2200" dirty="0" smtClean="0">
                <a:latin typeface="Garamond" panose="02020404030301010803" pitchFamily="18" charset="0"/>
              </a:rPr>
              <a:t>Prof. Satish B. </a:t>
            </a:r>
            <a:r>
              <a:rPr lang="en-IN" sz="2200" dirty="0" err="1" smtClean="0">
                <a:latin typeface="Garamond" panose="02020404030301010803" pitchFamily="18" charset="0"/>
              </a:rPr>
              <a:t>Agnihotri</a:t>
            </a:r>
            <a:endParaRPr lang="en-IN" sz="22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10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sz="3200" dirty="0" smtClean="0"/>
              <a:t>Worldwide practices of RSEI</a:t>
            </a:r>
            <a:endParaRPr lang="en-US" sz="32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17" name="Freeform 16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31915"/>
              </p:ext>
            </p:extLst>
          </p:nvPr>
        </p:nvGraphicFramePr>
        <p:xfrm>
          <a:off x="715656" y="1464856"/>
          <a:ext cx="10729629" cy="489284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59608">
                  <a:extLst>
                    <a:ext uri="{9D8B030D-6E8A-4147-A177-3AD203B41FA5}">
                      <a16:colId xmlns:a16="http://schemas.microsoft.com/office/drawing/2014/main" val="3304752019"/>
                    </a:ext>
                  </a:extLst>
                </a:gridCol>
                <a:gridCol w="4463350">
                  <a:extLst>
                    <a:ext uri="{9D8B030D-6E8A-4147-A177-3AD203B41FA5}">
                      <a16:colId xmlns:a16="http://schemas.microsoft.com/office/drawing/2014/main" val="3385236330"/>
                    </a:ext>
                  </a:extLst>
                </a:gridCol>
                <a:gridCol w="1706600">
                  <a:extLst>
                    <a:ext uri="{9D8B030D-6E8A-4147-A177-3AD203B41FA5}">
                      <a16:colId xmlns:a16="http://schemas.microsoft.com/office/drawing/2014/main" val="206449431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2204795307"/>
                    </a:ext>
                  </a:extLst>
                </a:gridCol>
                <a:gridCol w="2347043">
                  <a:extLst>
                    <a:ext uri="{9D8B030D-6E8A-4147-A177-3AD203B41FA5}">
                      <a16:colId xmlns:a16="http://schemas.microsoft.com/office/drawing/2014/main" val="4046504997"/>
                    </a:ext>
                  </a:extLst>
                </a:gridCol>
              </a:tblGrid>
              <a:tr h="345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Sr. </a:t>
                      </a:r>
                      <a:r>
                        <a:rPr lang="en-US" sz="1300" u="none" strike="noStrike" dirty="0" smtClean="0">
                          <a:effectLst/>
                          <a:latin typeface="Garamond" panose="02020404030301010803" pitchFamily="18" charset="0"/>
                        </a:rPr>
                        <a:t>No.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Paper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Authors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RSEI Indices used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  <a:latin typeface="Garamond" panose="02020404030301010803" pitchFamily="18" charset="0"/>
                        </a:rPr>
                        <a:t>Aggregation/weighing </a:t>
                      </a:r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technique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1297005135"/>
                  </a:ext>
                </a:extLst>
              </a:tr>
              <a:tr h="535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Detecting Ecological Changes with a Remote Sensing Based Ecological Index (RSEI) Produced Time Series and Change Vector Analysis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(Xu et al., 2019)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NDVI, </a:t>
                      </a:r>
                      <a:r>
                        <a:rPr lang="en-US" sz="1300" u="none" strike="noStrike" dirty="0" smtClean="0">
                          <a:effectLst/>
                          <a:latin typeface="Garamond" panose="02020404030301010803" pitchFamily="18" charset="0"/>
                        </a:rPr>
                        <a:t>IBI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3530807712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A new remote sensing index for assessing the spatial heterogeneity in </a:t>
                      </a:r>
                      <a:r>
                        <a:rPr lang="en-US" sz="1300" u="none" strike="noStrike" dirty="0" smtClean="0">
                          <a:effectLst/>
                          <a:latin typeface="Garamond" panose="02020404030301010803" pitchFamily="18" charset="0"/>
                        </a:rPr>
                        <a:t>urban ecological </a:t>
                      </a:r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quality: A case from Fuzhou City, China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(Hu and Xu, 2018)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NDVI, NDBSI, LSM, LST,IBI, SI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3410525811"/>
                  </a:ext>
                </a:extLst>
              </a:tr>
              <a:tr h="586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A new remote sensing index based on the pressure-state-response framework to assess regional ecological change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(Hu and Xu, 2019)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NDBSI, </a:t>
                      </a:r>
                      <a:r>
                        <a:rPr lang="en-US" sz="1300" u="none" strike="noStrike" dirty="0" smtClean="0">
                          <a:effectLst/>
                          <a:latin typeface="Garamond" panose="02020404030301010803" pitchFamily="18" charset="0"/>
                        </a:rPr>
                        <a:t>NDVI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618472039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Eco-Environmental Quality Monitoring in Beijing,</a:t>
                      </a:r>
                      <a:b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China, Using an RSEI-Based Approach Combined</a:t>
                      </a:r>
                      <a:b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With Random Forest Algorithms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(Gou and Zhao, 2020)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NDVI; NDBSI; LST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2685720062"/>
                  </a:ext>
                </a:extLst>
              </a:tr>
              <a:tr h="535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A remote sensing index for assessment of regional ecological changes.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sz="1300" u="none" strike="noStrike" dirty="0" err="1">
                          <a:effectLst/>
                          <a:latin typeface="Garamond" panose="02020404030301010803" pitchFamily="18" charset="0"/>
                        </a:rPr>
                        <a:t>HanQiu</a:t>
                      </a:r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, 2013)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273734893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Garamond" panose="02020404030301010803" pitchFamily="18" charset="0"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Prediction of ecological effects of potential population and impervious surface increases using a remote sensing based ecological index (RSEI)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(Xu et al., 2018)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NDVI, LST, NDSI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Garamond" panose="02020404030301010803" pitchFamily="18" charset="0"/>
                        </a:rPr>
                        <a:t>Principal Component Analysis (PCA)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1016399807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7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Evaluation of the Spatiotemporal Variations in the Eco-environmental Quality in China Based on the Remote Sensing Ecological Index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>
                          <a:latin typeface="Garamond" panose="02020404030301010803" pitchFamily="18" charset="0"/>
                        </a:rPr>
                        <a:t>(Liao and Jiang, 2020)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NDVI, NDBI,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NDWI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Delphi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 Method, AHP, 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PCA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/>
                </a:tc>
                <a:extLst>
                  <a:ext uri="{0D108BD9-81ED-4DB2-BD59-A6C34878D82A}">
                    <a16:rowId xmlns:a16="http://schemas.microsoft.com/office/drawing/2014/main" val="405230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11</a:t>
            </a:fld>
            <a:endParaRPr lang="en-IN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766347" y="876381"/>
            <a:ext cx="2425653" cy="2190669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242</a:t>
            </a:r>
            <a:r>
              <a:rPr lang="en-US" sz="2000" b="1" dirty="0" smtClean="0"/>
              <a:t> out of 1,344 IWMP watersheds i.e. highest are in Maharashtra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7" y="0"/>
            <a:ext cx="9699538" cy="6858000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643941" y="3645658"/>
            <a:ext cx="2620794" cy="2190669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Latur district </a:t>
            </a:r>
            <a:r>
              <a:rPr lang="en-US" sz="2000" b="1" dirty="0" smtClean="0"/>
              <a:t>as pilot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Model validation with secondary data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0" y="0"/>
            <a:ext cx="2762250" cy="598163"/>
          </a:xfrm>
        </p:spPr>
        <p:txBody>
          <a:bodyPr/>
          <a:lstStyle/>
          <a:p>
            <a:r>
              <a:rPr lang="en-US" dirty="0" smtClean="0"/>
              <a:t>Study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/>
          <a:stretch/>
        </p:blipFill>
        <p:spPr>
          <a:xfrm>
            <a:off x="7184534" y="-2442"/>
            <a:ext cx="3608597" cy="3333241"/>
          </a:xfrm>
          <a:prstGeom prst="rect">
            <a:avLst/>
          </a:prstGeom>
        </p:spPr>
      </p:pic>
      <p:pic>
        <p:nvPicPr>
          <p:cNvPr id="34" name="Picture 3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" y="-14516"/>
            <a:ext cx="3614146" cy="33746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12</a:t>
            </a:fld>
            <a:endParaRPr lang="en-IN"/>
          </a:p>
        </p:txBody>
      </p:sp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28" y="1871755"/>
            <a:ext cx="1874859" cy="303029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12" y="3011179"/>
            <a:ext cx="1257475" cy="13241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82969" y="-14515"/>
            <a:ext cx="1446357" cy="5950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84535" y="-9586"/>
            <a:ext cx="1446357" cy="5950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2005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" y="3550873"/>
            <a:ext cx="3614146" cy="3252290"/>
          </a:xfrm>
          <a:prstGeom prst="rect">
            <a:avLst/>
          </a:prstGeom>
        </p:spPr>
      </p:pic>
      <p:pic>
        <p:nvPicPr>
          <p:cNvPr id="37" name="Picture 3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32" y="3550873"/>
            <a:ext cx="3597946" cy="328417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82969" y="3550873"/>
            <a:ext cx="1446357" cy="5950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84534" y="3548089"/>
            <a:ext cx="1446357" cy="5950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13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Temporal NDVI (2000-14)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NDVI : Normalised Difference Vegetation Index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058400" y="2058805"/>
            <a:ext cx="1962885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&lt;0: </a:t>
            </a:r>
            <a:r>
              <a:rPr lang="en-US" sz="1600" b="1" dirty="0" smtClean="0">
                <a:solidFill>
                  <a:schemeClr val="tx1"/>
                </a:solidFill>
              </a:rPr>
              <a:t>Water </a:t>
            </a:r>
          </a:p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C00000"/>
                </a:solidFill>
              </a:rPr>
              <a:t>0.1: </a:t>
            </a:r>
            <a:r>
              <a:rPr lang="en-US" sz="1600" b="1" dirty="0" smtClean="0">
                <a:solidFill>
                  <a:schemeClr val="tx1"/>
                </a:solidFill>
              </a:rPr>
              <a:t>Bare land</a:t>
            </a:r>
          </a:p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00B050"/>
                </a:solidFill>
              </a:rPr>
              <a:t>&gt; 0.1: </a:t>
            </a:r>
            <a:r>
              <a:rPr lang="en-US" sz="1600" b="1" dirty="0" smtClean="0">
                <a:solidFill>
                  <a:schemeClr val="tx1"/>
                </a:solidFill>
              </a:rPr>
              <a:t>Vegetation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296892" y="5640205"/>
            <a:ext cx="1485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Rouse, (1974)</a:t>
            </a:r>
            <a:r>
              <a:rPr lang="en-US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509" y="1669142"/>
            <a:ext cx="9779000" cy="4585615"/>
            <a:chOff x="70509" y="1669142"/>
            <a:chExt cx="9779000" cy="4585615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9" y="1669142"/>
              <a:ext cx="9779000" cy="458561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442092" y="5563115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52282" y="5529943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6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14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Temporal NDMI (2000-14)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NDDI : Normalised Difference Multiband Index 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058400" y="2058805"/>
            <a:ext cx="1962885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&lt;0.2 : </a:t>
            </a:r>
            <a:r>
              <a:rPr lang="en-US" sz="1600" b="1" dirty="0" smtClean="0">
                <a:solidFill>
                  <a:schemeClr val="tx1"/>
                </a:solidFill>
              </a:rPr>
              <a:t>Extra dry </a:t>
            </a:r>
          </a:p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C00000"/>
                </a:solidFill>
              </a:rPr>
              <a:t>0.2 – 0.4: </a:t>
            </a:r>
            <a:r>
              <a:rPr lang="en-US" sz="1600" b="1" dirty="0" smtClean="0">
                <a:solidFill>
                  <a:schemeClr val="tx1"/>
                </a:solidFill>
              </a:rPr>
              <a:t>Dry</a:t>
            </a:r>
          </a:p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92D050"/>
                </a:solidFill>
              </a:rPr>
              <a:t>0.4 – 0.6 : </a:t>
            </a:r>
            <a:r>
              <a:rPr lang="en-US" sz="1600" b="1" dirty="0" smtClean="0">
                <a:solidFill>
                  <a:schemeClr val="tx1"/>
                </a:solidFill>
              </a:rPr>
              <a:t>Wet</a:t>
            </a:r>
          </a:p>
          <a:p>
            <a:pPr>
              <a:lnSpc>
                <a:spcPct val="300000"/>
              </a:lnSpc>
            </a:pPr>
            <a:r>
              <a:rPr lang="en-US" sz="1600" b="1" dirty="0" smtClean="0">
                <a:solidFill>
                  <a:srgbClr val="00B050"/>
                </a:solidFill>
              </a:rPr>
              <a:t>&gt;0.6 : </a:t>
            </a:r>
            <a:r>
              <a:rPr lang="en-US" sz="1600" b="1" dirty="0" smtClean="0">
                <a:solidFill>
                  <a:schemeClr val="tx1"/>
                </a:solidFill>
              </a:rPr>
              <a:t>Extreme wet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56800" y="5658238"/>
            <a:ext cx="256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Wang and Qu, (2007)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793659"/>
            <a:ext cx="9664700" cy="4397833"/>
            <a:chOff x="0" y="1793659"/>
            <a:chExt cx="9664700" cy="4397833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93659"/>
              <a:ext cx="9664700" cy="439783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52282" y="5529943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13688" y="5462920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77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15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Temporal NDWI (2000-14)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NDDI : Normalised Difference Water Index 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058400" y="2058805"/>
            <a:ext cx="1962885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&lt;0 : </a:t>
            </a:r>
            <a:r>
              <a:rPr lang="en-US" sz="1600" b="1" dirty="0" smtClean="0">
                <a:solidFill>
                  <a:schemeClr val="tx1"/>
                </a:solidFill>
              </a:rPr>
              <a:t>Drought conditions 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B050"/>
                </a:solidFill>
              </a:rPr>
              <a:t>&gt;0 : </a:t>
            </a:r>
            <a:r>
              <a:rPr lang="en-US" sz="1600" b="1" dirty="0" smtClean="0">
                <a:solidFill>
                  <a:schemeClr val="tx1"/>
                </a:solidFill>
              </a:rPr>
              <a:t>Vegetation and soil moisture content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358639" y="5640205"/>
            <a:ext cx="1428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Gao, (1996)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901" y="1752813"/>
            <a:ext cx="9632216" cy="4330488"/>
            <a:chOff x="143901" y="1752813"/>
            <a:chExt cx="9632216" cy="4330488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01" y="1752813"/>
              <a:ext cx="9632216" cy="433048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442637" y="5384496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372202" y="5398105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4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16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Temporal NDDI (2000-14)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NDDI : Normalised Difference Drought Index 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058400" y="2058805"/>
            <a:ext cx="1962885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&gt;0.5 : </a:t>
            </a:r>
            <a:r>
              <a:rPr lang="en-US" sz="1600" b="1" dirty="0" smtClean="0">
                <a:solidFill>
                  <a:schemeClr val="tx1"/>
                </a:solidFill>
              </a:rPr>
              <a:t>Extreme drought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92D050"/>
                </a:solidFill>
              </a:rPr>
              <a:t>0.3-0.5: </a:t>
            </a:r>
            <a:r>
              <a:rPr lang="en-US" sz="1600" b="1" dirty="0" smtClean="0">
                <a:solidFill>
                  <a:schemeClr val="tx1"/>
                </a:solidFill>
              </a:rPr>
              <a:t>Moderate drought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B050"/>
                </a:solidFill>
              </a:rPr>
              <a:t>0.2-0.3 : </a:t>
            </a:r>
            <a:r>
              <a:rPr lang="en-US" sz="1600" b="1" dirty="0" smtClean="0">
                <a:solidFill>
                  <a:schemeClr val="tx1"/>
                </a:solidFill>
              </a:rPr>
              <a:t>Mild drought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3399FF"/>
                </a:solidFill>
              </a:rPr>
              <a:t>-1 to 0.2 : </a:t>
            </a:r>
            <a:r>
              <a:rPr lang="en-US" sz="1600" b="1" dirty="0" smtClean="0">
                <a:solidFill>
                  <a:schemeClr val="tx1"/>
                </a:solidFill>
              </a:rPr>
              <a:t>No drought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69892" y="5640205"/>
            <a:ext cx="173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(2007)</a:t>
            </a:r>
            <a:r>
              <a:rPr lang="en-US" dirty="0"/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859" y="1718572"/>
            <a:ext cx="9766300" cy="4385418"/>
            <a:chOff x="76859" y="1718572"/>
            <a:chExt cx="9766300" cy="4385418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9" y="1718572"/>
              <a:ext cx="9766300" cy="438541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52282" y="5378948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491068" y="5443870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0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17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Temporal SIWSI (2000-14)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SIWSI: Short Wave Infrared Water Stress Index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058400" y="2058805"/>
            <a:ext cx="1962885" cy="358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</a:rPr>
              <a:t>&gt;0 : </a:t>
            </a:r>
            <a:r>
              <a:rPr lang="en-US" sz="1600" b="1" dirty="0" smtClean="0">
                <a:solidFill>
                  <a:schemeClr val="tx1"/>
                </a:solidFill>
              </a:rPr>
              <a:t>Canopy water stress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9944100" y="5640205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Ceccato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(2001)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2650" y="1816683"/>
            <a:ext cx="9548335" cy="4203012"/>
            <a:chOff x="72650" y="1816683"/>
            <a:chExt cx="9548335" cy="4203012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0" y="1816683"/>
              <a:ext cx="9548335" cy="420301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442637" y="5378948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71494" y="5358582"/>
              <a:ext cx="331375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7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18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Preliminary Principal Component Analysis (5 Indices)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888" y="1506028"/>
            <a:ext cx="4619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Uncorrelated variables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Principle components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1" y="2828650"/>
            <a:ext cx="4764259" cy="317617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1" y="1926960"/>
            <a:ext cx="5708678" cy="419444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 rot="2590507">
            <a:off x="495400" y="3848635"/>
            <a:ext cx="3065413" cy="8900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83085" y="3018971"/>
            <a:ext cx="3701144" cy="275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83085" y="4155477"/>
            <a:ext cx="3294744" cy="1863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Preliminary RSEI Calculation (5 Indices)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3076" y="1482724"/>
            <a:ext cx="448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Garamond" panose="02020404030301010803" pitchFamily="18" charset="0"/>
              </a:rPr>
              <a:t>RSEI</a:t>
            </a:r>
            <a:r>
              <a:rPr lang="en-US" sz="2400" baseline="-25000" dirty="0" smtClean="0">
                <a:latin typeface="Garamond" panose="02020404030301010803" pitchFamily="18" charset="0"/>
              </a:rPr>
              <a:t>5</a:t>
            </a:r>
            <a:r>
              <a:rPr lang="en-US" sz="2400" dirty="0" smtClean="0">
                <a:latin typeface="Garamond" panose="02020404030301010803" pitchFamily="18" charset="0"/>
              </a:rPr>
              <a:t> = 1 – (PC1 + PC2 + PC3)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89571" y="2437585"/>
                <a:ext cx="9969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𝑅𝑆𝐸𝐼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(0.768∗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𝑁𝐷𝐷𝐼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−0.548∗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−0.626∗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−0.544∗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𝑁𝐷𝑊𝐼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+0.544∗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𝑆𝐼𝑊𝑆𝐼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571" y="2437585"/>
                <a:ext cx="9969268" cy="276999"/>
              </a:xfrm>
              <a:prstGeom prst="rect">
                <a:avLst/>
              </a:prstGeom>
              <a:blipFill>
                <a:blip r:embed="rId2"/>
                <a:stretch>
                  <a:fillRect t="-2222" r="-18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5353049" y="3033547"/>
            <a:ext cx="1485900" cy="101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78821" y="4049547"/>
            <a:ext cx="323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Garamond" panose="02020404030301010803" pitchFamily="18" charset="0"/>
              </a:rPr>
              <a:t>Normalizing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18078" y="4975284"/>
                <a:ext cx="99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𝑅𝑆𝐸𝐼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(0.253∗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𝑁𝐷𝐷𝐼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−0.182∗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−0.207∗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−0.179∗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𝑁𝐷𝑊𝐼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+0.180∗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𝑆𝐼𝑊𝑆𝐼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78" y="4975284"/>
                <a:ext cx="9917971" cy="276999"/>
              </a:xfrm>
              <a:prstGeom prst="rect">
                <a:avLst/>
              </a:prstGeom>
              <a:blipFill>
                <a:blip r:embed="rId3"/>
                <a:stretch>
                  <a:fillRect t="-2174" r="-18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73537" y="5535366"/>
            <a:ext cx="7444922" cy="5942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Garamond" panose="02020404030301010803" pitchFamily="18" charset="0"/>
              </a:rPr>
              <a:t>Higher the RSEI</a:t>
            </a:r>
            <a:r>
              <a:rPr lang="en-US" sz="2400" baseline="-25000" dirty="0" smtClean="0">
                <a:latin typeface="Garamond" panose="02020404030301010803" pitchFamily="18" charset="0"/>
              </a:rPr>
              <a:t>5</a:t>
            </a:r>
            <a:r>
              <a:rPr lang="en-US" sz="2400" dirty="0" smtClean="0">
                <a:latin typeface="Garamond" panose="02020404030301010803" pitchFamily="18" charset="0"/>
              </a:rPr>
              <a:t>, better the ecological status of a region</a:t>
            </a:r>
          </a:p>
        </p:txBody>
      </p:sp>
    </p:spTree>
    <p:extLst>
      <p:ext uri="{BB962C8B-B14F-4D97-AF65-F5344CB8AC3E}">
        <p14:creationId xmlns:p14="http://schemas.microsoft.com/office/powerpoint/2010/main" val="42540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9" grpId="0"/>
      <p:bldP spid="2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032966" y="891716"/>
            <a:ext cx="6910883" cy="52279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Introduction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Garamond" panose="02020404030301010803" pitchFamily="18" charset="0"/>
              </a:rPr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Garamond" panose="02020404030301010803" pitchFamily="18" charset="0"/>
              </a:rPr>
              <a:t>Project timeline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Garamond" panose="02020404030301010803" pitchFamily="18" charset="0"/>
              </a:rPr>
              <a:t>Land Surface Ecological status and monitoring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Garamond" panose="02020404030301010803" pitchFamily="18" charset="0"/>
              </a:rPr>
              <a:t>RS based Land Surface Ecological Indicators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Temporal analysis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Weight generation methods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Principal Component Analysis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 summary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Results and discussions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</a:t>
            </a:fld>
            <a:endParaRPr lang="en-IN"/>
          </a:p>
        </p:txBody>
      </p:sp>
      <p:pic>
        <p:nvPicPr>
          <p:cNvPr id="7" name="Picture 6" descr="Nrega Yojna - mgnrega ( नरेगा कार्य की रिपोर्ड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373" y="880200"/>
            <a:ext cx="1597686" cy="159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>
            <a:off x="8649308" y="2523759"/>
            <a:ext cx="2148115" cy="700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843519" y="3735008"/>
            <a:ext cx="2148115" cy="2479943"/>
            <a:chOff x="9233720" y="695076"/>
            <a:chExt cx="2148115" cy="2479943"/>
          </a:xfrm>
        </p:grpSpPr>
        <p:pic>
          <p:nvPicPr>
            <p:cNvPr id="8" name="Picture 7" descr="Screen Clippi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" t="2271" r="1280" b="882"/>
            <a:stretch/>
          </p:blipFill>
          <p:spPr>
            <a:xfrm>
              <a:off x="9266080" y="695076"/>
              <a:ext cx="1757987" cy="17643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9233720" y="2474418"/>
              <a:ext cx="2148115" cy="700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7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20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Comparative analysis of RSEI</a:t>
            </a:r>
            <a:r>
              <a:rPr lang="en-US" baseline="-25000" dirty="0" smtClean="0"/>
              <a:t>5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213648"/>
              </p:ext>
            </p:extLst>
          </p:nvPr>
        </p:nvGraphicFramePr>
        <p:xfrm>
          <a:off x="7735985" y="1985242"/>
          <a:ext cx="4206196" cy="4040967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001476">
                  <a:extLst>
                    <a:ext uri="{9D8B030D-6E8A-4147-A177-3AD203B41FA5}">
                      <a16:colId xmlns:a16="http://schemas.microsoft.com/office/drawing/2014/main" val="3898675529"/>
                    </a:ext>
                  </a:extLst>
                </a:gridCol>
                <a:gridCol w="1602360">
                  <a:extLst>
                    <a:ext uri="{9D8B030D-6E8A-4147-A177-3AD203B41FA5}">
                      <a16:colId xmlns:a16="http://schemas.microsoft.com/office/drawing/2014/main" val="28253742"/>
                    </a:ext>
                  </a:extLst>
                </a:gridCol>
                <a:gridCol w="1602360">
                  <a:extLst>
                    <a:ext uri="{9D8B030D-6E8A-4147-A177-3AD203B41FA5}">
                      <a16:colId xmlns:a16="http://schemas.microsoft.com/office/drawing/2014/main" val="2834253342"/>
                    </a:ext>
                  </a:extLst>
                </a:gridCol>
              </a:tblGrid>
              <a:tr h="577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Sr. 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Index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R-square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243122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NDVI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83.35%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4122596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NDWI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76.29%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9833354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NDMI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62%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686689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NDDI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74%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128912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SIWSI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74.34%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1059254"/>
                  </a:ext>
                </a:extLst>
              </a:tr>
              <a:tr h="577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RSEI</a:t>
                      </a:r>
                      <a:r>
                        <a:rPr lang="en-US" sz="2000" b="1" u="none" strike="noStrike" baseline="-25000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en-US" sz="2000" b="1" i="0" u="none" strike="noStrike" baseline="-25000" dirty="0">
                        <a:solidFill>
                          <a:srgbClr val="00B05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87.22%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105887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4460" y="1938525"/>
            <a:ext cx="7304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Regression analysis 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Area under crop </a:t>
            </a:r>
            <a:r>
              <a:rPr lang="en-US" sz="2400" dirty="0" smtClean="0">
                <a:latin typeface="Garamond" panose="02020404030301010803" pitchFamily="18" charset="0"/>
              </a:rPr>
              <a:t>in Latur district from 2000-14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Remote sensing indices - Landsat-7 ETM+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Garamond" panose="02020404030301010803" pitchFamily="18" charset="0"/>
              </a:rPr>
              <a:t>RSEI</a:t>
            </a:r>
            <a:r>
              <a:rPr lang="en-US" sz="2400" b="1" baseline="-25000" dirty="0" smtClean="0">
                <a:latin typeface="Garamond" panose="02020404030301010803" pitchFamily="18" charset="0"/>
              </a:rPr>
              <a:t>5</a:t>
            </a:r>
            <a:r>
              <a:rPr lang="en-US" sz="2400" dirty="0" smtClean="0">
                <a:latin typeface="Garamond" panose="02020404030301010803" pitchFamily="18" charset="0"/>
              </a:rPr>
              <a:t> shows strong positive correlation of </a:t>
            </a:r>
            <a:r>
              <a:rPr lang="en-US" sz="2400" b="1" dirty="0" smtClean="0">
                <a:latin typeface="Garamond" panose="02020404030301010803" pitchFamily="18" charset="0"/>
              </a:rPr>
              <a:t>0.934 </a:t>
            </a:r>
            <a:r>
              <a:rPr lang="en-US" sz="2400" dirty="0" smtClean="0">
                <a:latin typeface="Garamond" panose="02020404030301010803" pitchFamily="18" charset="0"/>
              </a:rPr>
              <a:t>with area under crop</a:t>
            </a:r>
          </a:p>
        </p:txBody>
      </p:sp>
    </p:spTree>
    <p:extLst>
      <p:ext uri="{BB962C8B-B14F-4D97-AF65-F5344CB8AC3E}">
        <p14:creationId xmlns:p14="http://schemas.microsoft.com/office/powerpoint/2010/main" val="328706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21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Comparative analysis of RSEI</a:t>
            </a:r>
            <a:r>
              <a:rPr lang="en-US" baseline="-25000" dirty="0" smtClean="0"/>
              <a:t>5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03039"/>
              </p:ext>
            </p:extLst>
          </p:nvPr>
        </p:nvGraphicFramePr>
        <p:xfrm>
          <a:off x="7681003" y="1828470"/>
          <a:ext cx="4220710" cy="4020786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004932">
                  <a:extLst>
                    <a:ext uri="{9D8B030D-6E8A-4147-A177-3AD203B41FA5}">
                      <a16:colId xmlns:a16="http://schemas.microsoft.com/office/drawing/2014/main" val="3898675529"/>
                    </a:ext>
                  </a:extLst>
                </a:gridCol>
                <a:gridCol w="1607889">
                  <a:extLst>
                    <a:ext uri="{9D8B030D-6E8A-4147-A177-3AD203B41FA5}">
                      <a16:colId xmlns:a16="http://schemas.microsoft.com/office/drawing/2014/main" val="28253742"/>
                    </a:ext>
                  </a:extLst>
                </a:gridCol>
                <a:gridCol w="1607889">
                  <a:extLst>
                    <a:ext uri="{9D8B030D-6E8A-4147-A177-3AD203B41FA5}">
                      <a16:colId xmlns:a16="http://schemas.microsoft.com/office/drawing/2014/main" val="2834253342"/>
                    </a:ext>
                  </a:extLst>
                </a:gridCol>
              </a:tblGrid>
              <a:tr h="574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Sr. 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Index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R-square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243122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NDVI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Garamond" panose="02020404030301010803" pitchFamily="18" charset="0"/>
                        </a:rPr>
                        <a:t>63.00%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4122596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NDWI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Garamond" panose="02020404030301010803" pitchFamily="18" charset="0"/>
                        </a:rPr>
                        <a:t>54%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9833354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NDMI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Garamond" panose="02020404030301010803" pitchFamily="18" charset="0"/>
                        </a:rPr>
                        <a:t>60.10%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686689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NDDI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Garamond" panose="02020404030301010803" pitchFamily="18" charset="0"/>
                        </a:rPr>
                        <a:t>47%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128912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SIWSI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Garamond" panose="02020404030301010803" pitchFamily="18" charset="0"/>
                        </a:rPr>
                        <a:t>52%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1059254"/>
                  </a:ext>
                </a:extLst>
              </a:tr>
              <a:tr h="574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Garamond" panose="02020404030301010803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RSEI</a:t>
                      </a:r>
                      <a:r>
                        <a:rPr lang="en-US" sz="2000" b="1" u="none" strike="noStrike" baseline="-25000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5</a:t>
                      </a:r>
                      <a:endParaRPr lang="en-US" sz="2000" b="1" i="0" u="none" strike="noStrike" baseline="-25000" dirty="0">
                        <a:solidFill>
                          <a:srgbClr val="00B05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Garamond" panose="02020404030301010803" pitchFamily="18" charset="0"/>
                        </a:rPr>
                        <a:t>66.25%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105887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5841" y="1828466"/>
            <a:ext cx="7304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Regression analysis 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Crop production </a:t>
            </a:r>
            <a:r>
              <a:rPr lang="en-US" sz="2400" dirty="0" smtClean="0">
                <a:latin typeface="Garamond" panose="02020404030301010803" pitchFamily="18" charset="0"/>
              </a:rPr>
              <a:t>in Latur district from 2000-14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Remote sensing indices - Landsat-7 ETM+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Newly developed </a:t>
            </a:r>
            <a:r>
              <a:rPr lang="en-US" sz="2400" b="1" dirty="0" smtClean="0">
                <a:latin typeface="Garamond" panose="02020404030301010803" pitchFamily="18" charset="0"/>
              </a:rPr>
              <a:t>RSEI</a:t>
            </a:r>
            <a:r>
              <a:rPr lang="en-US" sz="2400" b="1" baseline="-25000" dirty="0" smtClean="0">
                <a:latin typeface="Garamond" panose="02020404030301010803" pitchFamily="18" charset="0"/>
              </a:rPr>
              <a:t>5</a:t>
            </a:r>
            <a:r>
              <a:rPr lang="en-US" sz="2400" dirty="0" smtClean="0">
                <a:latin typeface="Garamond" panose="02020404030301010803" pitchFamily="18" charset="0"/>
              </a:rPr>
              <a:t> shows a strong positive correlation of </a:t>
            </a:r>
            <a:r>
              <a:rPr lang="en-US" sz="2400" b="1" dirty="0" smtClean="0">
                <a:latin typeface="Garamond" panose="02020404030301010803" pitchFamily="18" charset="0"/>
              </a:rPr>
              <a:t>0.814 </a:t>
            </a:r>
            <a:r>
              <a:rPr lang="en-US" sz="2400" dirty="0" smtClean="0">
                <a:latin typeface="Garamond" panose="02020404030301010803" pitchFamily="18" charset="0"/>
              </a:rPr>
              <a:t>with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13110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22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8194" y="1712858"/>
            <a:ext cx="10064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Preliminary RSEI</a:t>
            </a:r>
            <a:r>
              <a:rPr lang="en-US" sz="2400" baseline="-25000" dirty="0" smtClean="0">
                <a:latin typeface="Garamond" panose="02020404030301010803" pitchFamily="18" charset="0"/>
              </a:rPr>
              <a:t>5</a:t>
            </a:r>
            <a:r>
              <a:rPr lang="en-US" sz="2400" dirty="0" smtClean="0">
                <a:latin typeface="Garamond" panose="02020404030301010803" pitchFamily="18" charset="0"/>
              </a:rPr>
              <a:t> shows strong positive correlation with crop area and production (0.934 and 0.814 res.)</a:t>
            </a:r>
            <a:endParaRPr lang="en-US" sz="2400" dirty="0"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RSEI accounts for </a:t>
            </a:r>
            <a:r>
              <a:rPr lang="en-US" sz="2400" b="1" dirty="0" smtClean="0">
                <a:latin typeface="Garamond" panose="02020404030301010803" pitchFamily="18" charset="0"/>
              </a:rPr>
              <a:t>holistic representation </a:t>
            </a:r>
            <a:r>
              <a:rPr lang="en-US" sz="2400" dirty="0" smtClean="0">
                <a:latin typeface="Garamond" panose="02020404030301010803" pitchFamily="18" charset="0"/>
              </a:rPr>
              <a:t>of land surface ecological status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Beta </a:t>
            </a:r>
            <a:r>
              <a:rPr lang="en-US" sz="2400" dirty="0">
                <a:latin typeface="Garamond" panose="02020404030301010803" pitchFamily="18" charset="0"/>
              </a:rPr>
              <a:t>version (</a:t>
            </a:r>
            <a:r>
              <a:rPr lang="en-US" sz="2400" b="1" dirty="0">
                <a:latin typeface="Garamond" panose="02020404030301010803" pitchFamily="18" charset="0"/>
              </a:rPr>
              <a:t>5 indices</a:t>
            </a:r>
            <a:r>
              <a:rPr lang="en-US" sz="2400" dirty="0">
                <a:latin typeface="Garamond" panose="02020404030301010803" pitchFamily="18" charset="0"/>
              </a:rPr>
              <a:t>)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amond" panose="02020404030301010803" pitchFamily="18" charset="0"/>
              </a:rPr>
              <a:t>Full model with </a:t>
            </a:r>
            <a:r>
              <a:rPr lang="en-US" sz="2400" b="1" dirty="0">
                <a:latin typeface="Garamond" panose="02020404030301010803" pitchFamily="18" charset="0"/>
              </a:rPr>
              <a:t>22 indices </a:t>
            </a:r>
            <a:r>
              <a:rPr lang="en-US" sz="2400" dirty="0" smtClean="0">
                <a:latin typeface="Garamond" panose="02020404030301010803" pitchFamily="18" charset="0"/>
              </a:rPr>
              <a:t>(ongoing)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23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42485-6B79-420B-8080-36FB58FA16F2}"/>
              </a:ext>
            </a:extLst>
          </p:cNvPr>
          <p:cNvSpPr txBox="1"/>
          <p:nvPr/>
        </p:nvSpPr>
        <p:spPr>
          <a:xfrm>
            <a:off x="7103249" y="1422574"/>
            <a:ext cx="15895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Feb</a:t>
            </a:r>
            <a:b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</a:br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5D497-B087-4199-ADAB-0642A11435A8}"/>
              </a:ext>
            </a:extLst>
          </p:cNvPr>
          <p:cNvSpPr txBox="1"/>
          <p:nvPr/>
        </p:nvSpPr>
        <p:spPr>
          <a:xfrm>
            <a:off x="5381909" y="1394406"/>
            <a:ext cx="12682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Jan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B7EF-5256-4F53-9931-AF0E5066F71A}"/>
              </a:ext>
            </a:extLst>
          </p:cNvPr>
          <p:cNvSpPr txBox="1"/>
          <p:nvPr/>
        </p:nvSpPr>
        <p:spPr>
          <a:xfrm>
            <a:off x="3382540" y="1394406"/>
            <a:ext cx="12682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Dec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2020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993DB97A-B202-4FDD-BE22-7BAF80B46F07}"/>
              </a:ext>
            </a:extLst>
          </p:cNvPr>
          <p:cNvSpPr/>
          <p:nvPr/>
        </p:nvSpPr>
        <p:spPr>
          <a:xfrm>
            <a:off x="2918643" y="2339861"/>
            <a:ext cx="2196001" cy="837040"/>
          </a:xfrm>
          <a:prstGeom prst="chevron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0" name="Chevron 3">
            <a:extLst>
              <a:ext uri="{FF2B5EF4-FFF2-40B4-BE49-F238E27FC236}">
                <a16:creationId xmlns:a16="http://schemas.microsoft.com/office/drawing/2014/main" id="{67155DE7-B560-4744-A02E-D0EB5D6B8267}"/>
              </a:ext>
            </a:extLst>
          </p:cNvPr>
          <p:cNvSpPr/>
          <p:nvPr/>
        </p:nvSpPr>
        <p:spPr>
          <a:xfrm>
            <a:off x="6917381" y="2339861"/>
            <a:ext cx="2196001" cy="837040"/>
          </a:xfrm>
          <a:prstGeom prst="chevron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1" name="Chevron 4">
            <a:extLst>
              <a:ext uri="{FF2B5EF4-FFF2-40B4-BE49-F238E27FC236}">
                <a16:creationId xmlns:a16="http://schemas.microsoft.com/office/drawing/2014/main" id="{475F80D9-1986-41DA-8F26-9C9D8BB71CB4}"/>
              </a:ext>
            </a:extLst>
          </p:cNvPr>
          <p:cNvSpPr/>
          <p:nvPr/>
        </p:nvSpPr>
        <p:spPr>
          <a:xfrm>
            <a:off x="8916750" y="2339861"/>
            <a:ext cx="2196001" cy="837040"/>
          </a:xfrm>
          <a:prstGeom prst="chevron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2" name="Chevron 5">
            <a:extLst>
              <a:ext uri="{FF2B5EF4-FFF2-40B4-BE49-F238E27FC236}">
                <a16:creationId xmlns:a16="http://schemas.microsoft.com/office/drawing/2014/main" id="{D969383D-0FB4-4782-8536-1417CA0998F7}"/>
              </a:ext>
            </a:extLst>
          </p:cNvPr>
          <p:cNvSpPr/>
          <p:nvPr/>
        </p:nvSpPr>
        <p:spPr>
          <a:xfrm>
            <a:off x="4918012" y="2339861"/>
            <a:ext cx="2196001" cy="837040"/>
          </a:xfrm>
          <a:prstGeom prst="chevron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189C8-61FC-4E42-B305-6030C10CC1B7}"/>
              </a:ext>
            </a:extLst>
          </p:cNvPr>
          <p:cNvSpPr txBox="1"/>
          <p:nvPr/>
        </p:nvSpPr>
        <p:spPr>
          <a:xfrm>
            <a:off x="3170643" y="2294698"/>
            <a:ext cx="170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Mapping &amp; Data Analysis using model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B9060-4D17-44A4-8E2D-5F41A0384947}"/>
              </a:ext>
            </a:extLst>
          </p:cNvPr>
          <p:cNvSpPr txBox="1"/>
          <p:nvPr/>
        </p:nvSpPr>
        <p:spPr>
          <a:xfrm>
            <a:off x="5051993" y="2300722"/>
            <a:ext cx="185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  Secondary data analysis &amp; 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model validation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F7E2D2-82DC-4C1F-A500-183EEC3B99ED}"/>
              </a:ext>
            </a:extLst>
          </p:cNvPr>
          <p:cNvSpPr txBox="1"/>
          <p:nvPr/>
        </p:nvSpPr>
        <p:spPr>
          <a:xfrm>
            <a:off x="7155869" y="2412749"/>
            <a:ext cx="179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M&amp;E of IWMP using RSEI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4327A8-8FBE-4962-9355-A94D74A5201F}"/>
              </a:ext>
            </a:extLst>
          </p:cNvPr>
          <p:cNvSpPr txBox="1"/>
          <p:nvPr/>
        </p:nvSpPr>
        <p:spPr>
          <a:xfrm>
            <a:off x="9071611" y="2274598"/>
            <a:ext cx="175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Web dashboard &amp; Documentation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37" name="Chevron 2">
            <a:extLst>
              <a:ext uri="{FF2B5EF4-FFF2-40B4-BE49-F238E27FC236}">
                <a16:creationId xmlns:a16="http://schemas.microsoft.com/office/drawing/2014/main" id="{A64B5E6E-40BC-46FD-9FB5-5BFEEC2C9016}"/>
              </a:ext>
            </a:extLst>
          </p:cNvPr>
          <p:cNvSpPr/>
          <p:nvPr/>
        </p:nvSpPr>
        <p:spPr>
          <a:xfrm>
            <a:off x="919274" y="2339861"/>
            <a:ext cx="2196001" cy="837040"/>
          </a:xfrm>
          <a:prstGeom prst="chevron">
            <a:avLst/>
          </a:prstGeom>
          <a:solidFill>
            <a:srgbClr val="5768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D8B2D4-0EAE-4CC1-B68D-D1EB821F3649}"/>
              </a:ext>
            </a:extLst>
          </p:cNvPr>
          <p:cNvSpPr txBox="1"/>
          <p:nvPr/>
        </p:nvSpPr>
        <p:spPr>
          <a:xfrm>
            <a:off x="1216269" y="2571101"/>
            <a:ext cx="170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Model update 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DF599-D49D-4620-AD70-BAD5408DB9BB}"/>
              </a:ext>
            </a:extLst>
          </p:cNvPr>
          <p:cNvSpPr txBox="1"/>
          <p:nvPr/>
        </p:nvSpPr>
        <p:spPr>
          <a:xfrm>
            <a:off x="1076895" y="1394406"/>
            <a:ext cx="18223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Oct-Nov 2020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43AC8F-67AC-43E4-A7F7-B6EADF265D7F}"/>
              </a:ext>
            </a:extLst>
          </p:cNvPr>
          <p:cNvCxnSpPr/>
          <p:nvPr/>
        </p:nvCxnSpPr>
        <p:spPr>
          <a:xfrm flipH="1">
            <a:off x="2010590" y="3181662"/>
            <a:ext cx="13369" cy="1015299"/>
          </a:xfrm>
          <a:prstGeom prst="straightConnector1">
            <a:avLst/>
          </a:prstGeom>
          <a:noFill/>
          <a:ln w="25400" cap="flat" cmpd="sng" algn="ctr">
            <a:solidFill>
              <a:srgbClr val="57687C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16CC35-2904-438C-B030-14C3F5D78170}"/>
              </a:ext>
            </a:extLst>
          </p:cNvPr>
          <p:cNvCxnSpPr>
            <a:cxnSpLocks/>
          </p:cNvCxnSpPr>
          <p:nvPr/>
        </p:nvCxnSpPr>
        <p:spPr>
          <a:xfrm>
            <a:off x="4013300" y="3181662"/>
            <a:ext cx="6686" cy="1015298"/>
          </a:xfrm>
          <a:prstGeom prst="straightConnector1">
            <a:avLst/>
          </a:prstGeom>
          <a:noFill/>
          <a:ln w="25400" cap="flat" cmpd="sng" algn="ctr">
            <a:solidFill>
              <a:srgbClr val="0680C3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8F2896-5824-4673-B91A-782AF7775BE4}"/>
              </a:ext>
            </a:extLst>
          </p:cNvPr>
          <p:cNvCxnSpPr>
            <a:cxnSpLocks/>
          </p:cNvCxnSpPr>
          <p:nvPr/>
        </p:nvCxnSpPr>
        <p:spPr>
          <a:xfrm>
            <a:off x="6009327" y="3181662"/>
            <a:ext cx="13370" cy="1015298"/>
          </a:xfrm>
          <a:prstGeom prst="straightConnector1">
            <a:avLst/>
          </a:prstGeom>
          <a:noFill/>
          <a:ln w="25400" cap="flat" cmpd="sng" algn="ctr">
            <a:solidFill>
              <a:srgbClr val="07A398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9B422E-941F-4EB1-9F66-16F9140DEB87}"/>
              </a:ext>
            </a:extLst>
          </p:cNvPr>
          <p:cNvCxnSpPr>
            <a:cxnSpLocks/>
          </p:cNvCxnSpPr>
          <p:nvPr/>
        </p:nvCxnSpPr>
        <p:spPr>
          <a:xfrm>
            <a:off x="8007076" y="3181662"/>
            <a:ext cx="16611" cy="1015298"/>
          </a:xfrm>
          <a:prstGeom prst="straightConnector1">
            <a:avLst/>
          </a:prstGeom>
          <a:noFill/>
          <a:ln w="25400" cap="flat" cmpd="sng" algn="ctr">
            <a:solidFill>
              <a:srgbClr val="90C22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D82BF-E73C-4ED9-B957-8B215035DD00}"/>
              </a:ext>
            </a:extLst>
          </p:cNvPr>
          <p:cNvCxnSpPr>
            <a:cxnSpLocks/>
          </p:cNvCxnSpPr>
          <p:nvPr/>
        </p:nvCxnSpPr>
        <p:spPr>
          <a:xfrm>
            <a:off x="10014750" y="3181662"/>
            <a:ext cx="1" cy="1015298"/>
          </a:xfrm>
          <a:prstGeom prst="straightConnector1">
            <a:avLst/>
          </a:prstGeom>
          <a:noFill/>
          <a:ln w="25400" cap="flat" cmpd="sng" algn="ctr">
            <a:solidFill>
              <a:srgbClr val="FBA2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2304149-9673-4EEE-8955-4CF5AB841193}"/>
              </a:ext>
            </a:extLst>
          </p:cNvPr>
          <p:cNvSpPr/>
          <p:nvPr/>
        </p:nvSpPr>
        <p:spPr>
          <a:xfrm>
            <a:off x="1693274" y="3330806"/>
            <a:ext cx="648000" cy="648000"/>
          </a:xfrm>
          <a:prstGeom prst="ellipse">
            <a:avLst/>
          </a:prstGeom>
          <a:solidFill>
            <a:srgbClr val="5768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FF667C8-7EAE-460C-9264-14CA87EAB7B4}"/>
              </a:ext>
            </a:extLst>
          </p:cNvPr>
          <p:cNvSpPr/>
          <p:nvPr/>
        </p:nvSpPr>
        <p:spPr>
          <a:xfrm>
            <a:off x="3692643" y="3330806"/>
            <a:ext cx="648000" cy="648000"/>
          </a:xfrm>
          <a:prstGeom prst="ellipse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19303E-0F85-49E7-824A-00B8D99B0E3D}"/>
              </a:ext>
            </a:extLst>
          </p:cNvPr>
          <p:cNvSpPr/>
          <p:nvPr/>
        </p:nvSpPr>
        <p:spPr>
          <a:xfrm>
            <a:off x="5692012" y="3330806"/>
            <a:ext cx="648000" cy="648000"/>
          </a:xfrm>
          <a:prstGeom prst="ellipse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4BB24F-4193-4DB6-A569-DF905F34FD4F}"/>
              </a:ext>
            </a:extLst>
          </p:cNvPr>
          <p:cNvSpPr/>
          <p:nvPr/>
        </p:nvSpPr>
        <p:spPr>
          <a:xfrm>
            <a:off x="7691381" y="3330806"/>
            <a:ext cx="648000" cy="648000"/>
          </a:xfrm>
          <a:prstGeom prst="ellipse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275616-5FE7-42AD-9C94-C67F3908C414}"/>
              </a:ext>
            </a:extLst>
          </p:cNvPr>
          <p:cNvSpPr/>
          <p:nvPr/>
        </p:nvSpPr>
        <p:spPr>
          <a:xfrm>
            <a:off x="9690750" y="3330806"/>
            <a:ext cx="648000" cy="648000"/>
          </a:xfrm>
          <a:prstGeom prst="ellipse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50" name="Rounded Rectangle 10">
            <a:extLst>
              <a:ext uri="{FF2B5EF4-FFF2-40B4-BE49-F238E27FC236}">
                <a16:creationId xmlns:a16="http://schemas.microsoft.com/office/drawing/2014/main" id="{DC7DA5A2-35A7-41CF-9C2B-6561C47C19A5}"/>
              </a:ext>
            </a:extLst>
          </p:cNvPr>
          <p:cNvSpPr/>
          <p:nvPr/>
        </p:nvSpPr>
        <p:spPr>
          <a:xfrm>
            <a:off x="1890194" y="34866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pic>
        <p:nvPicPr>
          <p:cNvPr id="51" name="Picture 16" descr="Image result for research pap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777" y="3373958"/>
            <a:ext cx="574020" cy="5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Report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850" y="3455214"/>
            <a:ext cx="434975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Data Model Icons - Download Free Vector Icons | Noun Proje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b="6258"/>
          <a:stretch/>
        </p:blipFill>
        <p:spPr bwMode="auto">
          <a:xfrm>
            <a:off x="5758635" y="3407779"/>
            <a:ext cx="566388" cy="49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Website icon png, Website icon png Transparent FREE for download on  WebStockReview 20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50" y="3397803"/>
            <a:ext cx="503209" cy="50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2918643" y="4343185"/>
            <a:ext cx="1936387" cy="830997"/>
            <a:chOff x="661588" y="5061430"/>
            <a:chExt cx="1936387" cy="830997"/>
          </a:xfrm>
        </p:grpSpPr>
        <p:sp>
          <p:nvSpPr>
            <p:cNvPr id="56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68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Developing remote sensing data pipeline 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7F8FA5-04CF-4DF0-8235-BD4C143A5A35}"/>
              </a:ext>
            </a:extLst>
          </p:cNvPr>
          <p:cNvGrpSpPr/>
          <p:nvPr/>
        </p:nvGrpSpPr>
        <p:grpSpPr>
          <a:xfrm>
            <a:off x="4913589" y="4343185"/>
            <a:ext cx="1956539" cy="830997"/>
            <a:chOff x="661588" y="5061430"/>
            <a:chExt cx="1956539" cy="830997"/>
          </a:xfrm>
        </p:grpSpPr>
        <p:sp>
          <p:nvSpPr>
            <p:cNvPr id="59" name="Chevron 63">
              <a:extLst>
                <a:ext uri="{FF2B5EF4-FFF2-40B4-BE49-F238E27FC236}">
                  <a16:creationId xmlns:a16="http://schemas.microsoft.com/office/drawing/2014/main" id="{2AF88807-8B7B-4CF8-8AD8-37C6C7827C16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BBBD6-1F96-4226-B9DE-7BA2DBE3008F}"/>
                </a:ext>
              </a:extLst>
            </p:cNvPr>
            <p:cNvSpPr txBox="1"/>
            <p:nvPr/>
          </p:nvSpPr>
          <p:spPr>
            <a:xfrm>
              <a:off x="913589" y="5061430"/>
              <a:ext cx="1704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Secondary data analysis for model validation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953FF4-01F9-4D66-9C5A-6F132C75689B}"/>
              </a:ext>
            </a:extLst>
          </p:cNvPr>
          <p:cNvGrpSpPr/>
          <p:nvPr/>
        </p:nvGrpSpPr>
        <p:grpSpPr>
          <a:xfrm>
            <a:off x="6928686" y="4343185"/>
            <a:ext cx="1764089" cy="584775"/>
            <a:chOff x="661588" y="5061430"/>
            <a:chExt cx="1764089" cy="584775"/>
          </a:xfrm>
        </p:grpSpPr>
        <p:sp>
          <p:nvSpPr>
            <p:cNvPr id="62" name="Chevron 68">
              <a:extLst>
                <a:ext uri="{FF2B5EF4-FFF2-40B4-BE49-F238E27FC236}">
                  <a16:creationId xmlns:a16="http://schemas.microsoft.com/office/drawing/2014/main" id="{503AD4F2-78BA-43AD-908C-F62D61EF6970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6AB37-90C5-4514-BDDF-B2A1CDED6B5A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16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M&amp;E of IWMP projects</a:t>
              </a:r>
              <a:endParaRPr lang="ko-KR" altLang="en-US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846E6B3-69E9-4AF2-9018-D50B4852AF1C}"/>
              </a:ext>
            </a:extLst>
          </p:cNvPr>
          <p:cNvGrpSpPr/>
          <p:nvPr/>
        </p:nvGrpSpPr>
        <p:grpSpPr>
          <a:xfrm>
            <a:off x="8940800" y="4353489"/>
            <a:ext cx="2171951" cy="338554"/>
            <a:chOff x="661588" y="5061430"/>
            <a:chExt cx="2171951" cy="338554"/>
          </a:xfrm>
        </p:grpSpPr>
        <p:sp>
          <p:nvSpPr>
            <p:cNvPr id="65" name="Chevron 73">
              <a:extLst>
                <a:ext uri="{FF2B5EF4-FFF2-40B4-BE49-F238E27FC236}">
                  <a16:creationId xmlns:a16="http://schemas.microsoft.com/office/drawing/2014/main" id="{A32094AD-F61D-430A-B19B-E24CD3FB4C98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59CA13-77EC-4352-AC59-B422B83D00F9}"/>
                </a:ext>
              </a:extLst>
            </p:cNvPr>
            <p:cNvSpPr txBox="1"/>
            <p:nvPr/>
          </p:nvSpPr>
          <p:spPr>
            <a:xfrm>
              <a:off x="913589" y="5061430"/>
              <a:ext cx="191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Dashboard design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919274" y="4337010"/>
            <a:ext cx="1768511" cy="523220"/>
            <a:chOff x="661588" y="5061430"/>
            <a:chExt cx="1768511" cy="523220"/>
          </a:xfrm>
        </p:grpSpPr>
        <p:sp>
          <p:nvSpPr>
            <p:cNvPr id="68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51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Weightage of indices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2899231" y="5329534"/>
            <a:ext cx="1936387" cy="830997"/>
            <a:chOff x="661588" y="5061430"/>
            <a:chExt cx="1936387" cy="830997"/>
          </a:xfrm>
        </p:grpSpPr>
        <p:sp>
          <p:nvSpPr>
            <p:cNvPr id="71" name="Chevron 7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68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Analyzing data using developed model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7F8FA5-04CF-4DF0-8235-BD4C143A5A35}"/>
              </a:ext>
            </a:extLst>
          </p:cNvPr>
          <p:cNvGrpSpPr/>
          <p:nvPr/>
        </p:nvGrpSpPr>
        <p:grpSpPr>
          <a:xfrm>
            <a:off x="4913123" y="5329533"/>
            <a:ext cx="1956539" cy="584775"/>
            <a:chOff x="661588" y="5061430"/>
            <a:chExt cx="1956539" cy="584775"/>
          </a:xfrm>
        </p:grpSpPr>
        <p:sp>
          <p:nvSpPr>
            <p:cNvPr id="74" name="Chevron 63">
              <a:extLst>
                <a:ext uri="{FF2B5EF4-FFF2-40B4-BE49-F238E27FC236}">
                  <a16:creationId xmlns:a16="http://schemas.microsoft.com/office/drawing/2014/main" id="{2AF88807-8B7B-4CF8-8AD8-37C6C7827C16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E7BBBD6-1F96-4226-B9DE-7BA2DBE3008F}"/>
                </a:ext>
              </a:extLst>
            </p:cNvPr>
            <p:cNvSpPr txBox="1"/>
            <p:nvPr/>
          </p:nvSpPr>
          <p:spPr>
            <a:xfrm>
              <a:off x="913589" y="5061430"/>
              <a:ext cx="1704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Model improvement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953FF4-01F9-4D66-9C5A-6F132C75689B}"/>
              </a:ext>
            </a:extLst>
          </p:cNvPr>
          <p:cNvGrpSpPr/>
          <p:nvPr/>
        </p:nvGrpSpPr>
        <p:grpSpPr>
          <a:xfrm>
            <a:off x="6905459" y="4919485"/>
            <a:ext cx="2035341" cy="584775"/>
            <a:chOff x="661588" y="5061430"/>
            <a:chExt cx="2035341" cy="584775"/>
          </a:xfrm>
        </p:grpSpPr>
        <p:sp>
          <p:nvSpPr>
            <p:cNvPr id="77" name="Chevron 68">
              <a:extLst>
                <a:ext uri="{FF2B5EF4-FFF2-40B4-BE49-F238E27FC236}">
                  <a16:creationId xmlns:a16="http://schemas.microsoft.com/office/drawing/2014/main" id="{503AD4F2-78BA-43AD-908C-F62D61EF6970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06AB37-90C5-4514-BDDF-B2A1CDED6B5A}"/>
                </a:ext>
              </a:extLst>
            </p:cNvPr>
            <p:cNvSpPr txBox="1"/>
            <p:nvPr/>
          </p:nvSpPr>
          <p:spPr>
            <a:xfrm>
              <a:off x="913589" y="5061430"/>
              <a:ext cx="1783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Scaling model at Maharashtra</a:t>
              </a:r>
              <a:r>
                <a:rPr kumimoji="0" lang="en-US" altLang="ko-KR" sz="1600" b="1" i="0" u="none" strike="noStrike" kern="0" cap="none" spc="0" normalizeH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 level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46E6B3-69E9-4AF2-9018-D50B4852AF1C}"/>
              </a:ext>
            </a:extLst>
          </p:cNvPr>
          <p:cNvGrpSpPr/>
          <p:nvPr/>
        </p:nvGrpSpPr>
        <p:grpSpPr>
          <a:xfrm>
            <a:off x="8952652" y="5329532"/>
            <a:ext cx="2335947" cy="584775"/>
            <a:chOff x="661588" y="5061430"/>
            <a:chExt cx="2335947" cy="584775"/>
          </a:xfrm>
        </p:grpSpPr>
        <p:sp>
          <p:nvSpPr>
            <p:cNvPr id="80" name="Chevron 73">
              <a:extLst>
                <a:ext uri="{FF2B5EF4-FFF2-40B4-BE49-F238E27FC236}">
                  <a16:creationId xmlns:a16="http://schemas.microsoft.com/office/drawing/2014/main" id="{A32094AD-F61D-430A-B19B-E24CD3FB4C98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59CA13-77EC-4352-AC59-B422B83D00F9}"/>
                </a:ext>
              </a:extLst>
            </p:cNvPr>
            <p:cNvSpPr txBox="1"/>
            <p:nvPr/>
          </p:nvSpPr>
          <p:spPr>
            <a:xfrm>
              <a:off x="913588" y="5061430"/>
              <a:ext cx="2083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Protocol for using the M&amp;E framework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919274" y="5346350"/>
            <a:ext cx="1768511" cy="307777"/>
            <a:chOff x="661588" y="5061430"/>
            <a:chExt cx="1768511" cy="307777"/>
          </a:xfrm>
        </p:grpSpPr>
        <p:sp>
          <p:nvSpPr>
            <p:cNvPr id="83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516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Model update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682172" y="1483481"/>
            <a:ext cx="5315377" cy="4779203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242485-6B79-420B-8080-36FB58FA16F2}"/>
              </a:ext>
            </a:extLst>
          </p:cNvPr>
          <p:cNvSpPr txBox="1"/>
          <p:nvPr/>
        </p:nvSpPr>
        <p:spPr>
          <a:xfrm>
            <a:off x="9066800" y="1413431"/>
            <a:ext cx="17727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Mar-Apr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6953FF4-01F9-4D66-9C5A-6F132C75689B}"/>
              </a:ext>
            </a:extLst>
          </p:cNvPr>
          <p:cNvGrpSpPr/>
          <p:nvPr/>
        </p:nvGrpSpPr>
        <p:grpSpPr>
          <a:xfrm>
            <a:off x="6911385" y="5521968"/>
            <a:ext cx="2035341" cy="584775"/>
            <a:chOff x="661588" y="5061430"/>
            <a:chExt cx="2035341" cy="584775"/>
          </a:xfrm>
        </p:grpSpPr>
        <p:sp>
          <p:nvSpPr>
            <p:cNvPr id="88" name="Chevron 68">
              <a:extLst>
                <a:ext uri="{FF2B5EF4-FFF2-40B4-BE49-F238E27FC236}">
                  <a16:creationId xmlns:a16="http://schemas.microsoft.com/office/drawing/2014/main" id="{503AD4F2-78BA-43AD-908C-F62D61EF6970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506AB37-90C5-4514-BDDF-B2A1CDED6B5A}"/>
                </a:ext>
              </a:extLst>
            </p:cNvPr>
            <p:cNvSpPr txBox="1"/>
            <p:nvPr/>
          </p:nvSpPr>
          <p:spPr>
            <a:xfrm>
              <a:off x="913589" y="5061430"/>
              <a:ext cx="1783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Non Performing Areas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41002 -0.002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227" y="759341"/>
            <a:ext cx="11964473" cy="5952457"/>
          </a:xfrm>
        </p:spPr>
        <p:txBody>
          <a:bodyPr/>
          <a:lstStyle/>
          <a:p>
            <a:pPr lvl="0"/>
            <a:r>
              <a:rPr lang="en-US" sz="1000" dirty="0" err="1"/>
              <a:t>Behling</a:t>
            </a:r>
            <a:r>
              <a:rPr lang="en-US" sz="1000" dirty="0"/>
              <a:t>, R., </a:t>
            </a:r>
            <a:r>
              <a:rPr lang="en-US" sz="1000" dirty="0" err="1"/>
              <a:t>Bochow</a:t>
            </a:r>
            <a:r>
              <a:rPr lang="en-US" sz="1000" dirty="0"/>
              <a:t>, M., </a:t>
            </a:r>
            <a:r>
              <a:rPr lang="en-US" sz="1000" dirty="0" err="1"/>
              <a:t>Foerster</a:t>
            </a:r>
            <a:r>
              <a:rPr lang="en-US" sz="1000" dirty="0"/>
              <a:t>, S., </a:t>
            </a:r>
            <a:r>
              <a:rPr lang="en-US" sz="1000" dirty="0" err="1"/>
              <a:t>Roessner</a:t>
            </a:r>
            <a:r>
              <a:rPr lang="en-US" sz="1000" dirty="0"/>
              <a:t>, S. and Kaufmann, H., 2015. Automated GIS-based derivation of urban ecological indicators using hyperspectral remote sensing and height information. Ecological Indicators, 48, pp.218-234.</a:t>
            </a:r>
            <a:endParaRPr lang="en-US" sz="1000" dirty="0" smtClean="0"/>
          </a:p>
          <a:p>
            <a:pPr lvl="0"/>
            <a:r>
              <a:rPr lang="en-US" sz="1000" dirty="0" err="1" smtClean="0"/>
              <a:t>Belgiu</a:t>
            </a:r>
            <a:r>
              <a:rPr lang="en-US" sz="1000" dirty="0"/>
              <a:t>, M. and </a:t>
            </a:r>
            <a:r>
              <a:rPr lang="en-US" sz="1000" dirty="0" err="1"/>
              <a:t>Csillik</a:t>
            </a:r>
            <a:r>
              <a:rPr lang="en-US" sz="1000" dirty="0"/>
              <a:t>, O., 2018. Sentinel-2 cropland mapping using pixel-based and object-based time-weighted dynamic time warping analysis. </a:t>
            </a:r>
            <a:r>
              <a:rPr lang="en-US" sz="1000" i="1" dirty="0"/>
              <a:t>Remote sensing of environment</a:t>
            </a:r>
            <a:r>
              <a:rPr lang="en-US" sz="1000" dirty="0"/>
              <a:t>, </a:t>
            </a:r>
            <a:r>
              <a:rPr lang="en-US" sz="1000" i="1" dirty="0"/>
              <a:t>204</a:t>
            </a:r>
            <a:r>
              <a:rPr lang="en-US" sz="1000" dirty="0"/>
              <a:t>, pp.509-523.</a:t>
            </a:r>
          </a:p>
          <a:p>
            <a:pPr lvl="0"/>
            <a:r>
              <a:rPr lang="en-US" sz="1000" dirty="0" err="1"/>
              <a:t>Ceccato</a:t>
            </a:r>
            <a:r>
              <a:rPr lang="en-US" sz="1000" dirty="0"/>
              <a:t>, P., </a:t>
            </a:r>
            <a:r>
              <a:rPr lang="en-US" sz="1000" dirty="0" err="1"/>
              <a:t>Flasse</a:t>
            </a:r>
            <a:r>
              <a:rPr lang="en-US" sz="1000" dirty="0"/>
              <a:t>, S., </a:t>
            </a:r>
            <a:r>
              <a:rPr lang="en-US" sz="1000" dirty="0" err="1"/>
              <a:t>Tarantola</a:t>
            </a:r>
            <a:r>
              <a:rPr lang="en-US" sz="1000" dirty="0"/>
              <a:t>, S., </a:t>
            </a:r>
            <a:r>
              <a:rPr lang="en-US" sz="1000" dirty="0" err="1"/>
              <a:t>Jacquemoud</a:t>
            </a:r>
            <a:r>
              <a:rPr lang="en-US" sz="1000" dirty="0"/>
              <a:t>, S. and </a:t>
            </a:r>
            <a:r>
              <a:rPr lang="en-US" sz="1000" dirty="0" err="1"/>
              <a:t>Grégoire</a:t>
            </a:r>
            <a:r>
              <a:rPr lang="en-US" sz="1000" dirty="0"/>
              <a:t>, J.M., 2001. Detecting vegetation leaf water content using reflectance in the optical domain. </a:t>
            </a:r>
            <a:r>
              <a:rPr lang="en-US" sz="1000" i="1" dirty="0"/>
              <a:t>Remote sensing of environment, 77(1), </a:t>
            </a:r>
            <a:r>
              <a:rPr lang="en-US" sz="1000" dirty="0"/>
              <a:t>pp.22-33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Friend, A. and Rapport D., 1979. Towards a comprehensive framework for environmental statistics: a stress-response approach. Statistics Canada 11-510, Ottawa, 1979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Gao, B.C., 1996. NDWI—A normalized difference water index for remote sensing of vegetation liquid water from space. Remote sensing of environment, 58(3), pp.257-266.</a:t>
            </a:r>
            <a:endParaRPr lang="en-US" sz="1000" dirty="0" smtClean="0"/>
          </a:p>
          <a:p>
            <a:pPr lvl="0"/>
            <a:r>
              <a:rPr lang="en-US" sz="1000" dirty="0"/>
              <a:t>Gou, R. and Zhao, J., 2020. Eco-Environmental Quality Monitoring in Beijing, China, Using an RSEI-Based Approach Combined With Random Forest Algorithms. IEEE Access, 8, pp.196657-196666.</a:t>
            </a:r>
          </a:p>
          <a:p>
            <a:pPr lvl="0"/>
            <a:r>
              <a:rPr lang="en-US" sz="1000" dirty="0" err="1"/>
              <a:t>Gu</a:t>
            </a:r>
            <a:r>
              <a:rPr lang="en-US" sz="1000" dirty="0"/>
              <a:t>, Y., Brown, J.F., </a:t>
            </a:r>
            <a:r>
              <a:rPr lang="en-US" sz="1000" dirty="0" err="1"/>
              <a:t>Verdin</a:t>
            </a:r>
            <a:r>
              <a:rPr lang="en-US" sz="1000" dirty="0"/>
              <a:t>, J.P. and </a:t>
            </a:r>
            <a:r>
              <a:rPr lang="en-US" sz="1000" dirty="0" err="1"/>
              <a:t>Wardlow</a:t>
            </a:r>
            <a:r>
              <a:rPr lang="en-US" sz="1000" dirty="0"/>
              <a:t>, B., 2007. A five‐year analysis of MODIS NDVI and NDWI for grassland drought assessment over the central Great Plains of the United States. Geophysical research letters, 34(6), pp.1-6.</a:t>
            </a:r>
          </a:p>
          <a:p>
            <a:pPr lvl="0"/>
            <a:r>
              <a:rPr lang="en-US" sz="1000" dirty="0" err="1"/>
              <a:t>Hughey</a:t>
            </a:r>
            <a:r>
              <a:rPr lang="en-US" sz="1000" dirty="0"/>
              <a:t>, K.F., Cullen, R., Kerr, G.N. and Cook, A.J., 2004. Application of the pressure–state–response framework to perceptions reporting of the state of the New Zealand environment. </a:t>
            </a:r>
            <a:r>
              <a:rPr lang="en-US" sz="1000" i="1" dirty="0"/>
              <a:t>Journal of Environmental Management</a:t>
            </a:r>
            <a:r>
              <a:rPr lang="en-US" sz="1000" dirty="0"/>
              <a:t>, </a:t>
            </a:r>
            <a:r>
              <a:rPr lang="en-US" sz="1000" i="1" dirty="0"/>
              <a:t>70</a:t>
            </a:r>
            <a:r>
              <a:rPr lang="en-US" sz="1000" dirty="0"/>
              <a:t>(1), pp.85-93</a:t>
            </a:r>
            <a:r>
              <a:rPr lang="en-US" sz="1000" dirty="0" smtClean="0"/>
              <a:t>.</a:t>
            </a:r>
          </a:p>
          <a:p>
            <a:pPr lvl="0"/>
            <a:r>
              <a:rPr lang="en-US" sz="1000" dirty="0"/>
              <a:t>Hu, X., Hong, W., </a:t>
            </a:r>
            <a:r>
              <a:rPr lang="en-US" sz="1000" dirty="0" err="1"/>
              <a:t>Qiu</a:t>
            </a:r>
            <a:r>
              <a:rPr lang="en-US" sz="1000" dirty="0"/>
              <a:t>, R., Hong, T., Chen, C. and Wu, C., 2015. Geographic variations of ecosystem service intensity in Fuzhou City, China. Science of The Total Environment, 512, pp.215-226.</a:t>
            </a:r>
          </a:p>
          <a:p>
            <a:pPr lvl="0"/>
            <a:r>
              <a:rPr lang="en-US" sz="1000" dirty="0"/>
              <a:t>Jones, D.A., Hansen, A.J., Bly, K., Doherty, K., </a:t>
            </a:r>
            <a:r>
              <a:rPr lang="en-US" sz="1000" dirty="0" err="1"/>
              <a:t>Verschuyl</a:t>
            </a:r>
            <a:r>
              <a:rPr lang="en-US" sz="1000" dirty="0"/>
              <a:t>, J.P., Paugh, J.I., Carle, R. and Story, S.J., 2009. Monitoring land use and cover around parks: A conceptual approach. </a:t>
            </a:r>
            <a:r>
              <a:rPr lang="en-US" sz="1000" i="1" dirty="0"/>
              <a:t>Remote sensing of environment</a:t>
            </a:r>
            <a:r>
              <a:rPr lang="en-US" sz="1000" dirty="0"/>
              <a:t>, </a:t>
            </a:r>
            <a:r>
              <a:rPr lang="en-US" sz="1000" i="1" dirty="0"/>
              <a:t>113</a:t>
            </a:r>
            <a:r>
              <a:rPr lang="en-US" sz="1000" dirty="0"/>
              <a:t>(7), pp.1346-1356.</a:t>
            </a:r>
          </a:p>
          <a:p>
            <a:pPr lvl="0"/>
            <a:r>
              <a:rPr lang="en-US" sz="1000" dirty="0"/>
              <a:t>Kennedy, R.E., Townsend, P.A., Gross, J.E., Cohen, W.B., </a:t>
            </a:r>
            <a:r>
              <a:rPr lang="en-US" sz="1000" dirty="0" err="1"/>
              <a:t>Bolstad</a:t>
            </a:r>
            <a:r>
              <a:rPr lang="en-US" sz="1000" dirty="0"/>
              <a:t>, P., Wang, Y.Q. and Adams, P., 2009. Remote sensing change detection tools for natural resource managers: Understanding concepts and tradeoffs in the design of landscape monitoring projects. </a:t>
            </a:r>
            <a:r>
              <a:rPr lang="en-US" sz="1000" i="1" dirty="0"/>
              <a:t>Remote sensing of environment</a:t>
            </a:r>
            <a:r>
              <a:rPr lang="en-US" sz="1000" dirty="0"/>
              <a:t>, </a:t>
            </a:r>
            <a:r>
              <a:rPr lang="en-US" sz="1000" i="1" dirty="0"/>
              <a:t>113</a:t>
            </a:r>
            <a:r>
              <a:rPr lang="en-US" sz="1000" dirty="0"/>
              <a:t>(7), pp.1382-1396.</a:t>
            </a:r>
          </a:p>
          <a:p>
            <a:pPr lvl="0"/>
            <a:r>
              <a:rPr lang="en-US" sz="1000" dirty="0"/>
              <a:t>Liao, W. and Jiang, W., 2020. Evaluation of the Spatiotemporal Variations in the Eco-environmental Quality in China Based on the Remote Sensing Ecological Index. Remote Sensing, 12(15), p.2462</a:t>
            </a:r>
            <a:r>
              <a:rPr lang="en-US" sz="1000" dirty="0" smtClean="0"/>
              <a:t>.</a:t>
            </a:r>
          </a:p>
          <a:p>
            <a:pPr lvl="0"/>
            <a:r>
              <a:rPr lang="en-US" sz="1000" dirty="0"/>
              <a:t>Nguyen, M.D., Baez-Villanueva, O.M., Bui, D.D., Nguyen, P.T. and </a:t>
            </a:r>
            <a:r>
              <a:rPr lang="en-US" sz="1000" dirty="0" err="1"/>
              <a:t>Ribbe</a:t>
            </a:r>
            <a:r>
              <a:rPr lang="en-US" sz="1000" dirty="0"/>
              <a:t>, L., 2020. Harmonization of Landsat and Sentinel 2 for Crop Monitoring in Drought Prone Areas: Case Studies of </a:t>
            </a:r>
            <a:r>
              <a:rPr lang="en-US" sz="1000" dirty="0" err="1"/>
              <a:t>Ninh</a:t>
            </a:r>
            <a:r>
              <a:rPr lang="en-US" sz="1000" dirty="0"/>
              <a:t> </a:t>
            </a:r>
            <a:r>
              <a:rPr lang="en-US" sz="1000" dirty="0" err="1"/>
              <a:t>Thuan</a:t>
            </a:r>
            <a:r>
              <a:rPr lang="en-US" sz="1000" dirty="0"/>
              <a:t> (Vietnam) and </a:t>
            </a:r>
            <a:r>
              <a:rPr lang="en-US" sz="1000" dirty="0" err="1"/>
              <a:t>Bekaa</a:t>
            </a:r>
            <a:r>
              <a:rPr lang="en-US" sz="1000" dirty="0"/>
              <a:t> (Lebanon). Remote Sensing, 12(2), p.281.</a:t>
            </a:r>
          </a:p>
          <a:p>
            <a:pPr lvl="0"/>
            <a:r>
              <a:rPr lang="en-US" sz="1000" dirty="0"/>
              <a:t>Wang, L. and Qu, J.J., 2007. NMDI: A normalized multi‐band drought index for monitoring soil and vegetation moisture with satellite remote sensing. Geophysical Research Letters, 34(20), pp.1-5.</a:t>
            </a:r>
          </a:p>
          <a:p>
            <a:pPr lvl="0"/>
            <a:r>
              <a:rPr lang="en-US" sz="1000" dirty="0"/>
              <a:t>Willis, K.S., 2015. Remote sensing change detection for ecological monitoring in United States protected areas. </a:t>
            </a:r>
            <a:r>
              <a:rPr lang="en-US" sz="1000" i="1" dirty="0"/>
              <a:t>Biological Conservation</a:t>
            </a:r>
            <a:r>
              <a:rPr lang="en-US" sz="1000" dirty="0"/>
              <a:t>, </a:t>
            </a:r>
            <a:r>
              <a:rPr lang="en-US" sz="1000" i="1" dirty="0"/>
              <a:t>182</a:t>
            </a:r>
            <a:r>
              <a:rPr lang="en-US" sz="1000" dirty="0"/>
              <a:t>, pp.233-242.</a:t>
            </a:r>
          </a:p>
          <a:p>
            <a:pPr lvl="0"/>
            <a:r>
              <a:rPr lang="en-US" sz="1000" dirty="0"/>
              <a:t>Xu, H., 2013. A remote sensing index for assessment of regional ecological changes. China Environmental Science, 33(5), pp.889-897</a:t>
            </a:r>
            <a:r>
              <a:rPr lang="en-US" sz="1000" dirty="0" smtClean="0"/>
              <a:t>.</a:t>
            </a:r>
          </a:p>
          <a:p>
            <a:pPr lvl="0"/>
            <a:r>
              <a:rPr lang="en-US" sz="1000" dirty="0"/>
              <a:t>Xu, H., Wang, M., Shi, T., Guan, H., Fang, C. and Lin, Z., 2018. Prediction of ecological effects of potential population and impervious surface increases using a remote sensing based ecological index (RSEI). Ecological indicators, 93, pp.730-740</a:t>
            </a:r>
            <a:r>
              <a:rPr lang="en-US" sz="1000" dirty="0" smtClean="0"/>
              <a:t>.</a:t>
            </a:r>
          </a:p>
          <a:p>
            <a:pPr lvl="0"/>
            <a:r>
              <a:rPr lang="en-US" sz="1000" dirty="0"/>
              <a:t>Xu, H., </a:t>
            </a:r>
            <a:r>
              <a:rPr lang="en-US" sz="1000" dirty="0" smtClean="0"/>
              <a:t>Wang, Y., </a:t>
            </a:r>
            <a:r>
              <a:rPr lang="en-US" sz="1000" dirty="0"/>
              <a:t>Guan, H., Shi, T. and Hu, X., 2019. Detecting Ecological Changes with a Remote Sensing Based Ecological Index (RSEI) Produced Time Series and Change Vector Analysis. Remote Sensing, 11(20), p.2345</a:t>
            </a:r>
            <a:r>
              <a:rPr lang="en-US" sz="1000" dirty="0" smtClean="0"/>
              <a:t>.</a:t>
            </a:r>
            <a:endParaRPr lang="en-US" sz="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5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Softwares / 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1" y="982245"/>
            <a:ext cx="9942491" cy="31978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Google Earth Engine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Garamond" panose="02020404030301010803" pitchFamily="18" charset="0"/>
              </a:rPr>
              <a:t>Python API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Garamond" panose="02020404030301010803" pitchFamily="18" charset="0"/>
              </a:rPr>
              <a:t>JavaScript API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Python for Data Analysis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1DBF-9341-454B-9EFA-155CF889F7F3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4119"/>
            <a:ext cx="12192000" cy="79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210993"/>
            <a:ext cx="11456894" cy="63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10940" y="-11955"/>
            <a:ext cx="477012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Thank you !!!</a:t>
            </a:r>
            <a:endParaRPr lang="en-US" sz="8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PSR Framework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27</a:t>
            </a:fld>
            <a:endParaRPr lang="en-IN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50"/>
          <a:stretch/>
        </p:blipFill>
        <p:spPr>
          <a:xfrm>
            <a:off x="246739" y="1411777"/>
            <a:ext cx="6167137" cy="3617650"/>
          </a:xfrm>
        </p:spPr>
      </p:pic>
      <p:pic>
        <p:nvPicPr>
          <p:cNvPr id="8" name="Content Placeholder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1"/>
          <a:stretch/>
        </p:blipFill>
        <p:spPr>
          <a:xfrm>
            <a:off x="6413876" y="1411777"/>
            <a:ext cx="5499075" cy="35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Crops in Latur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944698"/>
              </p:ext>
            </p:extLst>
          </p:nvPr>
        </p:nvGraphicFramePr>
        <p:xfrm>
          <a:off x="1249251" y="1449554"/>
          <a:ext cx="9130793" cy="41123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8421">
                  <a:extLst>
                    <a:ext uri="{9D8B030D-6E8A-4147-A177-3AD203B41FA5}">
                      <a16:colId xmlns:a16="http://schemas.microsoft.com/office/drawing/2014/main" val="252315685"/>
                    </a:ext>
                  </a:extLst>
                </a:gridCol>
                <a:gridCol w="1710517">
                  <a:extLst>
                    <a:ext uri="{9D8B030D-6E8A-4147-A177-3AD203B41FA5}">
                      <a16:colId xmlns:a16="http://schemas.microsoft.com/office/drawing/2014/main" val="1852478733"/>
                    </a:ext>
                  </a:extLst>
                </a:gridCol>
                <a:gridCol w="6341855">
                  <a:extLst>
                    <a:ext uri="{9D8B030D-6E8A-4147-A177-3AD203B41FA5}">
                      <a16:colId xmlns:a16="http://schemas.microsoft.com/office/drawing/2014/main" val="4210193946"/>
                    </a:ext>
                  </a:extLst>
                </a:gridCol>
              </a:tblGrid>
              <a:tr h="709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Sr. No.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Season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Crop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301053"/>
                  </a:ext>
                </a:extLst>
              </a:tr>
              <a:tr h="1276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/>
                        <a:t>Khariff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/>
                        <a:t>Bajra</a:t>
                      </a:r>
                      <a:r>
                        <a:rPr lang="en-US" sz="2400" dirty="0" smtClean="0"/>
                        <a:t>, Cotton, </a:t>
                      </a:r>
                      <a:r>
                        <a:rPr lang="en-US" sz="2400" dirty="0" err="1" smtClean="0"/>
                        <a:t>Jowar</a:t>
                      </a:r>
                      <a:r>
                        <a:rPr lang="en-US" sz="2400" dirty="0" smtClean="0"/>
                        <a:t>, Groundnut, Maize, Green gram, Soybean,</a:t>
                      </a:r>
                      <a:r>
                        <a:rPr lang="en-US" sz="2400" baseline="0" dirty="0" smtClean="0"/>
                        <a:t> Sunflower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543069"/>
                  </a:ext>
                </a:extLst>
              </a:tr>
              <a:tr h="709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Rabi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Wheat, </a:t>
                      </a:r>
                      <a:r>
                        <a:rPr lang="en-US" sz="2400" dirty="0" err="1" smtClean="0"/>
                        <a:t>Urad</a:t>
                      </a:r>
                      <a:r>
                        <a:rPr lang="en-US" sz="2400" dirty="0" smtClean="0"/>
                        <a:t>,</a:t>
                      </a:r>
                      <a:r>
                        <a:rPr lang="en-US" sz="2400" baseline="0" dirty="0" smtClean="0"/>
                        <a:t> Gram, Linseed, Mustard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19314"/>
                  </a:ext>
                </a:extLst>
              </a:tr>
              <a:tr h="709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Summer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Sunflower, Groundnut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96177"/>
                  </a:ext>
                </a:extLst>
              </a:tr>
              <a:tr h="709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Whole</a:t>
                      </a:r>
                      <a:r>
                        <a:rPr lang="en-US" sz="2400" baseline="0" dirty="0" smtClean="0"/>
                        <a:t> year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Sugarcane</a:t>
                      </a:r>
                      <a:endParaRPr lang="en-US" sz="24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21502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5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Mann Kendall test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278" y="1844585"/>
            <a:ext cx="6810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64646"/>
                </a:solidFill>
                <a:latin typeface="Garamond" panose="02020404030301010803" pitchFamily="18" charset="0"/>
              </a:rPr>
              <a:t>Mann-Kendall Trend Test </a:t>
            </a:r>
            <a:r>
              <a:rPr lang="en-US" sz="2400" dirty="0" smtClean="0">
                <a:solidFill>
                  <a:srgbClr val="464646"/>
                </a:solidFill>
                <a:latin typeface="Garamond" panose="02020404030301010803" pitchFamily="18" charset="0"/>
              </a:rPr>
              <a:t>(MK </a:t>
            </a:r>
            <a:r>
              <a:rPr lang="en-US" sz="2400" dirty="0">
                <a:solidFill>
                  <a:srgbClr val="464646"/>
                </a:solidFill>
                <a:latin typeface="Garamond" panose="02020404030301010803" pitchFamily="18" charset="0"/>
              </a:rPr>
              <a:t>test) is used to analyze </a:t>
            </a: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time series </a:t>
            </a:r>
            <a:r>
              <a:rPr lang="en-US" sz="2400" dirty="0" smtClean="0">
                <a:solidFill>
                  <a:srgbClr val="464646"/>
                </a:solidFill>
                <a:latin typeface="Garamond" panose="02020404030301010803" pitchFamily="18" charset="0"/>
              </a:rPr>
              <a:t>data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rgbClr val="464646"/>
                </a:solidFill>
                <a:latin typeface="Garamond" panose="02020404030301010803" pitchFamily="18" charset="0"/>
              </a:rPr>
              <a:t>H0: There is no trend in data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rgbClr val="464646"/>
                </a:solidFill>
                <a:latin typeface="Garamond" panose="02020404030301010803" pitchFamily="18" charset="0"/>
              </a:rPr>
              <a:t>H1: There is trend in the (Upward or downward)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464646"/>
                </a:solidFill>
                <a:latin typeface="Garamond" panose="02020404030301010803" pitchFamily="18" charset="0"/>
              </a:rPr>
              <a:t>pyMannKendall</a:t>
            </a:r>
            <a:r>
              <a:rPr lang="en-US" sz="2400" dirty="0" smtClean="0">
                <a:solidFill>
                  <a:srgbClr val="464646"/>
                </a:solidFill>
                <a:latin typeface="Garamond" panose="02020404030301010803" pitchFamily="18" charset="0"/>
              </a:rPr>
              <a:t> 1.4.1 library in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Increasing trend </a:t>
            </a:r>
            <a:r>
              <a:rPr lang="en-US" sz="2400" dirty="0" smtClean="0">
                <a:latin typeface="Garamond" panose="02020404030301010803" pitchFamily="18" charset="0"/>
              </a:rPr>
              <a:t>(with p-value: 0.00153)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51" y="2313592"/>
            <a:ext cx="5655049" cy="32011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19543" y="4688114"/>
            <a:ext cx="798286" cy="188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21337" y="4680855"/>
            <a:ext cx="2874091" cy="181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3</a:t>
            </a:fld>
            <a:endParaRPr lang="en-IN"/>
          </a:p>
        </p:txBody>
      </p:sp>
      <p:pic>
        <p:nvPicPr>
          <p:cNvPr id="31" name="Picture 6" descr="A graph-based approach to detect spatiotemporal dynamics in satellite image  time series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97" y="1883639"/>
            <a:ext cx="4495524" cy="33259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244736" y="5210665"/>
            <a:ext cx="330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Garamond" panose="02020404030301010803" pitchFamily="18" charset="0"/>
              </a:rPr>
              <a:t>Illustrative image for RS data analysis</a:t>
            </a:r>
            <a:br>
              <a:rPr lang="en-US" sz="1400" i="1" dirty="0" smtClean="0">
                <a:latin typeface="Garamond" panose="02020404030301010803" pitchFamily="18" charset="0"/>
              </a:rPr>
            </a:br>
            <a:r>
              <a:rPr lang="en-US" sz="1400" i="1" dirty="0" smtClean="0">
                <a:latin typeface="Garamond" panose="02020404030301010803" pitchFamily="18" charset="0"/>
              </a:rPr>
              <a:t>Source: (</a:t>
            </a:r>
            <a:r>
              <a:rPr lang="en-US" sz="1400" i="1" dirty="0" err="1" smtClean="0">
                <a:latin typeface="Garamond" panose="02020404030301010803" pitchFamily="18" charset="0"/>
              </a:rPr>
              <a:t>Belgiu</a:t>
            </a:r>
            <a:r>
              <a:rPr lang="en-US" sz="1400" i="1" dirty="0" smtClean="0">
                <a:latin typeface="Garamond" panose="02020404030301010803" pitchFamily="18" charset="0"/>
              </a:rPr>
              <a:t> and </a:t>
            </a:r>
            <a:r>
              <a:rPr lang="en-US" sz="1400" i="1" dirty="0" err="1" smtClean="0">
                <a:latin typeface="Garamond" panose="02020404030301010803" pitchFamily="18" charset="0"/>
              </a:rPr>
              <a:t>Csillik</a:t>
            </a:r>
            <a:r>
              <a:rPr lang="en-US" sz="1400" i="1" dirty="0" smtClean="0">
                <a:latin typeface="Garamond" panose="02020404030301010803" pitchFamily="18" charset="0"/>
              </a:rPr>
              <a:t>., 2018) </a:t>
            </a:r>
            <a:endParaRPr lang="en-US" sz="1400" i="1" dirty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992" y="1506028"/>
            <a:ext cx="6784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DISHA Dashboard </a:t>
            </a:r>
            <a:r>
              <a:rPr lang="en-US" sz="2400" dirty="0" smtClean="0">
                <a:latin typeface="Garamond" panose="02020404030301010803" pitchFamily="18" charset="0"/>
              </a:rPr>
              <a:t>– System for M&amp;E of schemes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Enables </a:t>
            </a:r>
            <a:r>
              <a:rPr lang="en-US" sz="2400" b="1" dirty="0" smtClean="0">
                <a:latin typeface="Garamond" panose="02020404030301010803" pitchFamily="18" charset="0"/>
              </a:rPr>
              <a:t>data driven </a:t>
            </a:r>
            <a:r>
              <a:rPr lang="en-US" sz="2400" dirty="0" smtClean="0">
                <a:latin typeface="Garamond" panose="02020404030301010803" pitchFamily="18" charset="0"/>
              </a:rPr>
              <a:t>governance of 43 schemes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Monitor impacts of </a:t>
            </a:r>
            <a:r>
              <a:rPr lang="en-US" sz="2400" b="1" dirty="0" smtClean="0">
                <a:latin typeface="Garamond" panose="02020404030301010803" pitchFamily="18" charset="0"/>
              </a:rPr>
              <a:t>IWMP-MGNREGS</a:t>
            </a:r>
            <a:r>
              <a:rPr lang="en-US" sz="2400" dirty="0" smtClean="0">
                <a:latin typeface="Garamond" panose="02020404030301010803" pitchFamily="18" charset="0"/>
              </a:rPr>
              <a:t> projects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Garamond" panose="02020404030301010803" pitchFamily="18" charset="0"/>
              </a:rPr>
              <a:t>Index based </a:t>
            </a:r>
            <a:r>
              <a:rPr lang="en-US" sz="2400" dirty="0">
                <a:latin typeface="Garamond" panose="02020404030301010803" pitchFamily="18" charset="0"/>
              </a:rPr>
              <a:t>M&amp;E </a:t>
            </a:r>
            <a:r>
              <a:rPr lang="en-US" sz="2400" dirty="0" smtClean="0">
                <a:latin typeface="Garamond" panose="02020404030301010803" pitchFamily="18" charset="0"/>
              </a:rPr>
              <a:t>framework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Open </a:t>
            </a:r>
            <a:r>
              <a:rPr lang="en-US" sz="2400" dirty="0">
                <a:latin typeface="Garamond" panose="02020404030301010803" pitchFamily="18" charset="0"/>
              </a:rPr>
              <a:t>source </a:t>
            </a:r>
            <a:r>
              <a:rPr lang="en-US" sz="2400" b="1" dirty="0">
                <a:latin typeface="Garamond" panose="02020404030301010803" pitchFamily="18" charset="0"/>
              </a:rPr>
              <a:t>remote sensing </a:t>
            </a:r>
            <a:r>
              <a:rPr lang="en-US" sz="2400" dirty="0">
                <a:latin typeface="Garamond" panose="02020404030301010803" pitchFamily="18" charset="0"/>
              </a:rPr>
              <a:t>data </a:t>
            </a:r>
          </a:p>
        </p:txBody>
      </p:sp>
      <p:pic>
        <p:nvPicPr>
          <p:cNvPr id="37" name="Picture 2" descr="Performance Testing, HD Png Download - kind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14" b="94655" l="4419" r="93140">
                        <a14:foregroundMark x1="22791" y1="30512" x2="22791" y2="30512"/>
                        <a14:foregroundMark x1="55581" y1="17149" x2="55581" y2="17149"/>
                        <a14:foregroundMark x1="15698" y1="61915" x2="15698" y2="61915"/>
                        <a14:foregroundMark x1="47209" y1="75056" x2="47209" y2="75056"/>
                        <a14:foregroundMark x1="29419" y1="30735" x2="29419" y2="30735"/>
                        <a14:foregroundMark x1="51047" y1="28062" x2="51047" y2="2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4" t="4980" r="8276" b="6738"/>
          <a:stretch/>
        </p:blipFill>
        <p:spPr bwMode="auto">
          <a:xfrm>
            <a:off x="5016941" y="5033296"/>
            <a:ext cx="2220954" cy="123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 42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prototype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30</a:t>
            </a:fld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785611" y="838676"/>
            <a:ext cx="6646520" cy="5334061"/>
            <a:chOff x="1510509" y="173793"/>
            <a:chExt cx="7571974" cy="62411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3" t="9735" r="3554" b="3915"/>
            <a:stretch/>
          </p:blipFill>
          <p:spPr>
            <a:xfrm>
              <a:off x="1510509" y="173793"/>
              <a:ext cx="7571974" cy="6241143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8098503" y="811631"/>
              <a:ext cx="740229" cy="78377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965768" y="2058689"/>
              <a:ext cx="887712" cy="8753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601027" y="1465944"/>
              <a:ext cx="769259" cy="7402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953655" y="4506687"/>
              <a:ext cx="769259" cy="7402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00513" y="3135085"/>
              <a:ext cx="834572" cy="802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53655" y="754743"/>
              <a:ext cx="769259" cy="7402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125580" y="1796430"/>
            <a:ext cx="389316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Need to see district wise statistics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But here one glance 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No need to see 36 districts and taluks reports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Spatial idea of where does a shoe pinch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No need to wait till the annual report arrives but near real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Plan for immediate intervention </a:t>
            </a:r>
          </a:p>
        </p:txBody>
      </p:sp>
    </p:spTree>
    <p:extLst>
      <p:ext uri="{BB962C8B-B14F-4D97-AF65-F5344CB8AC3E}">
        <p14:creationId xmlns:p14="http://schemas.microsoft.com/office/powerpoint/2010/main" val="32838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-9441" y="2710661"/>
            <a:ext cx="2894269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00093" y="2710661"/>
            <a:ext cx="2912473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068" y="2710661"/>
            <a:ext cx="2965281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90849" y="2710661"/>
            <a:ext cx="3018300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442" y="5918130"/>
            <a:ext cx="2903711" cy="2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0093" y="5922178"/>
            <a:ext cx="2894269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9571" y="5925872"/>
            <a:ext cx="2954778" cy="2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2006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2" y="-1"/>
            <a:ext cx="2903033" cy="2710661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48" y="-1"/>
            <a:ext cx="2899656" cy="2732617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23" y="-33648"/>
            <a:ext cx="2949026" cy="2766264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05" y="-19628"/>
            <a:ext cx="3018976" cy="2752244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/>
          <a:stretch/>
        </p:blipFill>
        <p:spPr>
          <a:xfrm>
            <a:off x="0" y="3203420"/>
            <a:ext cx="2880426" cy="2720826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/>
          <a:stretch/>
        </p:blipFill>
        <p:spPr>
          <a:xfrm>
            <a:off x="3010248" y="3229422"/>
            <a:ext cx="2910819" cy="2688707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97" y="3229628"/>
            <a:ext cx="2951852" cy="2696244"/>
          </a:xfrm>
          <a:prstGeom prst="rect">
            <a:avLst/>
          </a:prstGeom>
        </p:spPr>
      </p:pic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435" y="3185185"/>
            <a:ext cx="1874859" cy="303029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80" y="4739594"/>
            <a:ext cx="1257475" cy="13241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243249" y="2863061"/>
            <a:ext cx="3018300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2003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05" y="132772"/>
            <a:ext cx="3018976" cy="27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-9441" y="2710661"/>
            <a:ext cx="2894269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00093" y="2706614"/>
            <a:ext cx="2912473" cy="297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068" y="2710661"/>
            <a:ext cx="2965281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2009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90849" y="2710661"/>
            <a:ext cx="3018300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442" y="5918130"/>
            <a:ext cx="2903711" cy="29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0093" y="5922178"/>
            <a:ext cx="2894269" cy="29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9571" y="5925872"/>
            <a:ext cx="2954778" cy="2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2013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/>
          <a:stretch/>
        </p:blipFill>
        <p:spPr>
          <a:xfrm>
            <a:off x="1" y="1"/>
            <a:ext cx="2887403" cy="270661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3" y="0"/>
            <a:ext cx="2935350" cy="270661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32" y="0"/>
            <a:ext cx="2936216" cy="2704709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96" y="0"/>
            <a:ext cx="3020653" cy="2718219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29425"/>
            <a:ext cx="2916837" cy="2688705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3" y="3220856"/>
            <a:ext cx="2894269" cy="2697274"/>
          </a:xfrm>
          <a:prstGeom prst="rect">
            <a:avLst/>
          </a:prstGeom>
        </p:spPr>
      </p:pic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32" y="3229425"/>
            <a:ext cx="2936216" cy="2696447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435" y="3185185"/>
            <a:ext cx="1874859" cy="3030295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80" y="4739594"/>
            <a:ext cx="1257475" cy="1324160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82" y="3215026"/>
            <a:ext cx="2994591" cy="27334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087407" y="5925872"/>
            <a:ext cx="2984326" cy="2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Latur district NDVI 2014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2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EIGENVALUES:</a:t>
            </a:r>
          </a:p>
          <a:p>
            <a:pPr marL="457189" lvl="1" indent="0">
              <a:buNone/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eigenvalue</a:t>
            </a:r>
            <a:r>
              <a:rPr lang="en-US" dirty="0"/>
              <a:t> is a measure of how much of the variance of the observed variables a </a:t>
            </a:r>
            <a:r>
              <a:rPr lang="en-US" b="1" dirty="0"/>
              <a:t>factor</a:t>
            </a:r>
            <a:r>
              <a:rPr lang="en-US" dirty="0"/>
              <a:t> explains.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34</a:t>
            </a:fld>
            <a:endParaRPr lang="en-IN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537009"/>
              </p:ext>
            </p:extLst>
          </p:nvPr>
        </p:nvGraphicFramePr>
        <p:xfrm>
          <a:off x="843643" y="188686"/>
          <a:ext cx="6375400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3820886"/>
            <a:ext cx="4864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Conversions of agricultural lands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Total agricultural land vs area under cultivation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How much fallow land changed to cultivation</a:t>
            </a:r>
          </a:p>
        </p:txBody>
      </p:sp>
    </p:spTree>
    <p:extLst>
      <p:ext uri="{BB962C8B-B14F-4D97-AF65-F5344CB8AC3E}">
        <p14:creationId xmlns:p14="http://schemas.microsoft.com/office/powerpoint/2010/main" val="2788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4</a:t>
            </a:fld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817699" y="1863578"/>
            <a:ext cx="9946031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To </a:t>
            </a:r>
            <a:r>
              <a:rPr lang="en-US" sz="2400" dirty="0" smtClean="0">
                <a:latin typeface="Garamond" panose="02020404030301010803" pitchFamily="18" charset="0"/>
              </a:rPr>
              <a:t>develop an index based multidimensional </a:t>
            </a:r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M&amp;E framework </a:t>
            </a:r>
            <a:r>
              <a:rPr lang="en-US" sz="2400" dirty="0" smtClean="0">
                <a:latin typeface="Garamond" panose="02020404030301010803" pitchFamily="18" charset="0"/>
              </a:rPr>
              <a:t>for </a:t>
            </a:r>
            <a:r>
              <a:rPr lang="en-US" sz="2400" dirty="0">
                <a:latin typeface="Garamond" panose="02020404030301010803" pitchFamily="18" charset="0"/>
              </a:rPr>
              <a:t>assessing the impact of </a:t>
            </a:r>
            <a:r>
              <a:rPr lang="en-US" sz="2400" dirty="0" smtClean="0">
                <a:latin typeface="Garamond" panose="02020404030301010803" pitchFamily="18" charset="0"/>
              </a:rPr>
              <a:t>IWMP-MGNREGS projects 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To </a:t>
            </a:r>
            <a:r>
              <a:rPr lang="en-US" sz="2400" dirty="0">
                <a:latin typeface="Garamond" panose="02020404030301010803" pitchFamily="18" charset="0"/>
              </a:rPr>
              <a:t>analyze the </a:t>
            </a:r>
            <a:r>
              <a:rPr lang="en-US" sz="2400" dirty="0" smtClean="0">
                <a:latin typeface="Garamond" panose="02020404030301010803" pitchFamily="18" charset="0"/>
              </a:rPr>
              <a:t>data using M&amp;E </a:t>
            </a:r>
            <a:r>
              <a:rPr lang="en-US" sz="2400" dirty="0">
                <a:latin typeface="Garamond" panose="02020404030301010803" pitchFamily="18" charset="0"/>
              </a:rPr>
              <a:t>framework and validate the model using secondary data </a:t>
            </a: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To develop a </a:t>
            </a:r>
            <a:r>
              <a:rPr lang="en-US" sz="2400" b="1" dirty="0">
                <a:latin typeface="Garamond" panose="02020404030301010803" pitchFamily="18" charset="0"/>
              </a:rPr>
              <a:t>web application </a:t>
            </a:r>
            <a:r>
              <a:rPr lang="en-US" sz="2400" dirty="0">
                <a:latin typeface="Garamond" panose="02020404030301010803" pitchFamily="18" charset="0"/>
              </a:rPr>
              <a:t>for automated near-real time monitoring and reporting </a:t>
            </a:r>
            <a:r>
              <a:rPr lang="en-US" sz="2400">
                <a:latin typeface="Garamond" panose="02020404030301010803" pitchFamily="18" charset="0"/>
              </a:rPr>
              <a:t>of </a:t>
            </a:r>
            <a:r>
              <a:rPr lang="en-US" sz="2400" smtClean="0">
                <a:latin typeface="Garamond" panose="02020404030301010803" pitchFamily="18" charset="0"/>
              </a:rPr>
              <a:t>the impact </a:t>
            </a:r>
            <a:r>
              <a:rPr lang="en-US" sz="2400" dirty="0">
                <a:latin typeface="Garamond" panose="02020404030301010803" pitchFamily="18" charset="0"/>
              </a:rPr>
              <a:t>of IWMP-MGNREGS </a:t>
            </a:r>
            <a:r>
              <a:rPr lang="en-US" sz="2400" dirty="0" smtClean="0">
                <a:latin typeface="Garamond" panose="02020404030301010803" pitchFamily="18" charset="0"/>
              </a:rPr>
              <a:t>projects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M&amp;E – Monitoring and Evaluation</a:t>
            </a:r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5</a:t>
            </a:fld>
            <a:endParaRPr lang="en-IN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55D497-B087-4199-ADAB-0642A11435A8}"/>
              </a:ext>
            </a:extLst>
          </p:cNvPr>
          <p:cNvSpPr txBox="1"/>
          <p:nvPr/>
        </p:nvSpPr>
        <p:spPr>
          <a:xfrm>
            <a:off x="5381909" y="1394406"/>
            <a:ext cx="12682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Jan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BB2B7EF-5256-4F53-9931-AF0E5066F71A}"/>
              </a:ext>
            </a:extLst>
          </p:cNvPr>
          <p:cNvSpPr txBox="1"/>
          <p:nvPr/>
        </p:nvSpPr>
        <p:spPr>
          <a:xfrm>
            <a:off x="3382540" y="1394406"/>
            <a:ext cx="12682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Dec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2020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24" name="Chevron 2">
            <a:extLst>
              <a:ext uri="{FF2B5EF4-FFF2-40B4-BE49-F238E27FC236}">
                <a16:creationId xmlns:a16="http://schemas.microsoft.com/office/drawing/2014/main" id="{993DB97A-B202-4FDD-BE22-7BAF80B46F07}"/>
              </a:ext>
            </a:extLst>
          </p:cNvPr>
          <p:cNvSpPr/>
          <p:nvPr/>
        </p:nvSpPr>
        <p:spPr>
          <a:xfrm>
            <a:off x="2918643" y="2339861"/>
            <a:ext cx="2196001" cy="837040"/>
          </a:xfrm>
          <a:prstGeom prst="chevron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25" name="Chevron 3">
            <a:extLst>
              <a:ext uri="{FF2B5EF4-FFF2-40B4-BE49-F238E27FC236}">
                <a16:creationId xmlns:a16="http://schemas.microsoft.com/office/drawing/2014/main" id="{67155DE7-B560-4744-A02E-D0EB5D6B8267}"/>
              </a:ext>
            </a:extLst>
          </p:cNvPr>
          <p:cNvSpPr/>
          <p:nvPr/>
        </p:nvSpPr>
        <p:spPr>
          <a:xfrm>
            <a:off x="6917381" y="2339861"/>
            <a:ext cx="2196001" cy="837040"/>
          </a:xfrm>
          <a:prstGeom prst="chevron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26" name="Chevron 4">
            <a:extLst>
              <a:ext uri="{FF2B5EF4-FFF2-40B4-BE49-F238E27FC236}">
                <a16:creationId xmlns:a16="http://schemas.microsoft.com/office/drawing/2014/main" id="{475F80D9-1986-41DA-8F26-9C9D8BB71CB4}"/>
              </a:ext>
            </a:extLst>
          </p:cNvPr>
          <p:cNvSpPr/>
          <p:nvPr/>
        </p:nvSpPr>
        <p:spPr>
          <a:xfrm>
            <a:off x="8916750" y="2339861"/>
            <a:ext cx="2196001" cy="837040"/>
          </a:xfrm>
          <a:prstGeom prst="chevron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27" name="Chevron 5">
            <a:extLst>
              <a:ext uri="{FF2B5EF4-FFF2-40B4-BE49-F238E27FC236}">
                <a16:creationId xmlns:a16="http://schemas.microsoft.com/office/drawing/2014/main" id="{D969383D-0FB4-4782-8536-1417CA0998F7}"/>
              </a:ext>
            </a:extLst>
          </p:cNvPr>
          <p:cNvSpPr/>
          <p:nvPr/>
        </p:nvSpPr>
        <p:spPr>
          <a:xfrm>
            <a:off x="4918012" y="2339861"/>
            <a:ext cx="2196001" cy="837040"/>
          </a:xfrm>
          <a:prstGeom prst="chevron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EF189C8-61FC-4E42-B305-6030C10CC1B7}"/>
              </a:ext>
            </a:extLst>
          </p:cNvPr>
          <p:cNvSpPr txBox="1"/>
          <p:nvPr/>
        </p:nvSpPr>
        <p:spPr>
          <a:xfrm>
            <a:off x="3170643" y="2294698"/>
            <a:ext cx="170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Mapping &amp; Data Analysis using model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3B9060-4D17-44A4-8E2D-5F41A0384947}"/>
              </a:ext>
            </a:extLst>
          </p:cNvPr>
          <p:cNvSpPr txBox="1"/>
          <p:nvPr/>
        </p:nvSpPr>
        <p:spPr>
          <a:xfrm>
            <a:off x="5051993" y="2300722"/>
            <a:ext cx="185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  Secondary data analysis &amp; 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model validation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7F7E2D2-82DC-4C1F-A500-183EEC3B99ED}"/>
              </a:ext>
            </a:extLst>
          </p:cNvPr>
          <p:cNvSpPr txBox="1"/>
          <p:nvPr/>
        </p:nvSpPr>
        <p:spPr>
          <a:xfrm>
            <a:off x="7175058" y="2438860"/>
            <a:ext cx="179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M&amp;E of IWMP using RSEI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4327A8-8FBE-4962-9355-A94D74A5201F}"/>
              </a:ext>
            </a:extLst>
          </p:cNvPr>
          <p:cNvSpPr txBox="1"/>
          <p:nvPr/>
        </p:nvSpPr>
        <p:spPr>
          <a:xfrm>
            <a:off x="9071611" y="2289433"/>
            <a:ext cx="175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Web Dashboard &amp; Documentation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32" name="Chevron 2">
            <a:extLst>
              <a:ext uri="{FF2B5EF4-FFF2-40B4-BE49-F238E27FC236}">
                <a16:creationId xmlns:a16="http://schemas.microsoft.com/office/drawing/2014/main" id="{A64B5E6E-40BC-46FD-9FB5-5BFEEC2C9016}"/>
              </a:ext>
            </a:extLst>
          </p:cNvPr>
          <p:cNvSpPr/>
          <p:nvPr/>
        </p:nvSpPr>
        <p:spPr>
          <a:xfrm>
            <a:off x="919274" y="2339861"/>
            <a:ext cx="2196001" cy="837040"/>
          </a:xfrm>
          <a:prstGeom prst="chevron">
            <a:avLst/>
          </a:prstGeom>
          <a:solidFill>
            <a:srgbClr val="5768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0D8B2D4-0EAE-4CC1-B68D-D1EB821F3649}"/>
              </a:ext>
            </a:extLst>
          </p:cNvPr>
          <p:cNvSpPr txBox="1"/>
          <p:nvPr/>
        </p:nvSpPr>
        <p:spPr>
          <a:xfrm>
            <a:off x="1216269" y="2571101"/>
            <a:ext cx="170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Garamond" panose="02020404030301010803" pitchFamily="18" charset="0"/>
                <a:cs typeface="Arial" pitchFamily="34" charset="0"/>
              </a:rPr>
              <a:t>Model update </a:t>
            </a:r>
            <a:endParaRPr lang="ko-KR" altLang="en-US" b="1" dirty="0">
              <a:solidFill>
                <a:prstClr val="white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AADF599-D49D-4620-AD70-BAD5408DB9BB}"/>
              </a:ext>
            </a:extLst>
          </p:cNvPr>
          <p:cNvSpPr txBox="1"/>
          <p:nvPr/>
        </p:nvSpPr>
        <p:spPr>
          <a:xfrm>
            <a:off x="1076895" y="1394406"/>
            <a:ext cx="18223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Oct-Nov 2020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043AC8F-67AC-43E4-A7F7-B6EADF265D7F}"/>
              </a:ext>
            </a:extLst>
          </p:cNvPr>
          <p:cNvCxnSpPr/>
          <p:nvPr/>
        </p:nvCxnSpPr>
        <p:spPr>
          <a:xfrm flipH="1">
            <a:off x="2010590" y="3181662"/>
            <a:ext cx="13369" cy="1015299"/>
          </a:xfrm>
          <a:prstGeom prst="straightConnector1">
            <a:avLst/>
          </a:prstGeom>
          <a:noFill/>
          <a:ln w="25400" cap="flat" cmpd="sng" algn="ctr">
            <a:solidFill>
              <a:srgbClr val="57687C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016CC35-2904-438C-B030-14C3F5D78170}"/>
              </a:ext>
            </a:extLst>
          </p:cNvPr>
          <p:cNvCxnSpPr>
            <a:cxnSpLocks/>
          </p:cNvCxnSpPr>
          <p:nvPr/>
        </p:nvCxnSpPr>
        <p:spPr>
          <a:xfrm>
            <a:off x="4013300" y="3181662"/>
            <a:ext cx="6686" cy="1015298"/>
          </a:xfrm>
          <a:prstGeom prst="straightConnector1">
            <a:avLst/>
          </a:prstGeom>
          <a:noFill/>
          <a:ln w="25400" cap="flat" cmpd="sng" algn="ctr">
            <a:solidFill>
              <a:srgbClr val="0680C3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18F2896-5824-4673-B91A-782AF7775BE4}"/>
              </a:ext>
            </a:extLst>
          </p:cNvPr>
          <p:cNvCxnSpPr>
            <a:cxnSpLocks/>
          </p:cNvCxnSpPr>
          <p:nvPr/>
        </p:nvCxnSpPr>
        <p:spPr>
          <a:xfrm>
            <a:off x="6009327" y="3181662"/>
            <a:ext cx="13370" cy="1015298"/>
          </a:xfrm>
          <a:prstGeom prst="straightConnector1">
            <a:avLst/>
          </a:prstGeom>
          <a:noFill/>
          <a:ln w="25400" cap="flat" cmpd="sng" algn="ctr">
            <a:solidFill>
              <a:srgbClr val="07A398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99B422E-941F-4EB1-9F66-16F9140DEB87}"/>
              </a:ext>
            </a:extLst>
          </p:cNvPr>
          <p:cNvCxnSpPr>
            <a:cxnSpLocks/>
          </p:cNvCxnSpPr>
          <p:nvPr/>
        </p:nvCxnSpPr>
        <p:spPr>
          <a:xfrm>
            <a:off x="8007076" y="3181662"/>
            <a:ext cx="16611" cy="1015298"/>
          </a:xfrm>
          <a:prstGeom prst="straightConnector1">
            <a:avLst/>
          </a:prstGeom>
          <a:noFill/>
          <a:ln w="25400" cap="flat" cmpd="sng" algn="ctr">
            <a:solidFill>
              <a:srgbClr val="90C22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B3D82BF-E73C-4ED9-B957-8B215035DD00}"/>
              </a:ext>
            </a:extLst>
          </p:cNvPr>
          <p:cNvCxnSpPr>
            <a:cxnSpLocks/>
          </p:cNvCxnSpPr>
          <p:nvPr/>
        </p:nvCxnSpPr>
        <p:spPr>
          <a:xfrm>
            <a:off x="10014750" y="3181662"/>
            <a:ext cx="1" cy="1015298"/>
          </a:xfrm>
          <a:prstGeom prst="straightConnector1">
            <a:avLst/>
          </a:prstGeom>
          <a:noFill/>
          <a:ln w="25400" cap="flat" cmpd="sng" algn="ctr">
            <a:solidFill>
              <a:srgbClr val="FBA2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72304149-9673-4EEE-8955-4CF5AB841193}"/>
              </a:ext>
            </a:extLst>
          </p:cNvPr>
          <p:cNvSpPr/>
          <p:nvPr/>
        </p:nvSpPr>
        <p:spPr>
          <a:xfrm>
            <a:off x="1693274" y="3330806"/>
            <a:ext cx="648000" cy="648000"/>
          </a:xfrm>
          <a:prstGeom prst="ellipse">
            <a:avLst/>
          </a:prstGeom>
          <a:solidFill>
            <a:srgbClr val="5768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FF667C8-7EAE-460C-9264-14CA87EAB7B4}"/>
              </a:ext>
            </a:extLst>
          </p:cNvPr>
          <p:cNvSpPr/>
          <p:nvPr/>
        </p:nvSpPr>
        <p:spPr>
          <a:xfrm>
            <a:off x="3692643" y="3330806"/>
            <a:ext cx="648000" cy="648000"/>
          </a:xfrm>
          <a:prstGeom prst="ellipse">
            <a:avLst/>
          </a:prstGeom>
          <a:solidFill>
            <a:srgbClr val="0680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619303E-0F85-49E7-824A-00B8D99B0E3D}"/>
              </a:ext>
            </a:extLst>
          </p:cNvPr>
          <p:cNvSpPr/>
          <p:nvPr/>
        </p:nvSpPr>
        <p:spPr>
          <a:xfrm>
            <a:off x="5692012" y="3330806"/>
            <a:ext cx="648000" cy="648000"/>
          </a:xfrm>
          <a:prstGeom prst="ellipse">
            <a:avLst/>
          </a:prstGeom>
          <a:solidFill>
            <a:srgbClr val="07A3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44BB24F-4193-4DB6-A569-DF905F34FD4F}"/>
              </a:ext>
            </a:extLst>
          </p:cNvPr>
          <p:cNvSpPr/>
          <p:nvPr/>
        </p:nvSpPr>
        <p:spPr>
          <a:xfrm>
            <a:off x="7691381" y="3330806"/>
            <a:ext cx="648000" cy="648000"/>
          </a:xfrm>
          <a:prstGeom prst="ellipse">
            <a:avLst/>
          </a:prstGeom>
          <a:solidFill>
            <a:srgbClr val="90C2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A275616-5FE7-42AD-9C94-C67F3908C414}"/>
              </a:ext>
            </a:extLst>
          </p:cNvPr>
          <p:cNvSpPr/>
          <p:nvPr/>
        </p:nvSpPr>
        <p:spPr>
          <a:xfrm>
            <a:off x="9690750" y="3330806"/>
            <a:ext cx="648000" cy="648000"/>
          </a:xfrm>
          <a:prstGeom prst="ellipse">
            <a:avLst/>
          </a:prstGeom>
          <a:solidFill>
            <a:srgbClr val="FBA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150" name="Rounded Rectangle 10">
            <a:extLst>
              <a:ext uri="{FF2B5EF4-FFF2-40B4-BE49-F238E27FC236}">
                <a16:creationId xmlns:a16="http://schemas.microsoft.com/office/drawing/2014/main" id="{DC7DA5A2-35A7-41CF-9C2B-6561C47C19A5}"/>
              </a:ext>
            </a:extLst>
          </p:cNvPr>
          <p:cNvSpPr/>
          <p:nvPr/>
        </p:nvSpPr>
        <p:spPr>
          <a:xfrm>
            <a:off x="1890194" y="34866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</a:endParaRPr>
          </a:p>
        </p:txBody>
      </p:sp>
      <p:pic>
        <p:nvPicPr>
          <p:cNvPr id="153" name="Picture 16" descr="Image result for research pap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777" y="3373958"/>
            <a:ext cx="574020" cy="5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850" y="3455214"/>
            <a:ext cx="434975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Model Icons - Download Free Vector Icons | Noun Proje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b="6258"/>
          <a:stretch/>
        </p:blipFill>
        <p:spPr bwMode="auto">
          <a:xfrm>
            <a:off x="5758635" y="3407779"/>
            <a:ext cx="566388" cy="49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ebsite icon png, Website icon png Transparent FREE for download on  WebStockReview 20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50" y="3397803"/>
            <a:ext cx="503209" cy="50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2918643" y="4343185"/>
            <a:ext cx="1936387" cy="830997"/>
            <a:chOff x="661588" y="5061430"/>
            <a:chExt cx="1936387" cy="830997"/>
          </a:xfrm>
        </p:grpSpPr>
        <p:sp>
          <p:nvSpPr>
            <p:cNvPr id="191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68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Developing remote sensing data pipeline 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B7F8FA5-04CF-4DF0-8235-BD4C143A5A35}"/>
              </a:ext>
            </a:extLst>
          </p:cNvPr>
          <p:cNvGrpSpPr/>
          <p:nvPr/>
        </p:nvGrpSpPr>
        <p:grpSpPr>
          <a:xfrm>
            <a:off x="4913589" y="4343185"/>
            <a:ext cx="1956539" cy="830997"/>
            <a:chOff x="661588" y="5061430"/>
            <a:chExt cx="1956539" cy="830997"/>
          </a:xfrm>
        </p:grpSpPr>
        <p:sp>
          <p:nvSpPr>
            <p:cNvPr id="196" name="Chevron 63">
              <a:extLst>
                <a:ext uri="{FF2B5EF4-FFF2-40B4-BE49-F238E27FC236}">
                  <a16:creationId xmlns:a16="http://schemas.microsoft.com/office/drawing/2014/main" id="{2AF88807-8B7B-4CF8-8AD8-37C6C7827C16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E7BBBD6-1F96-4226-B9DE-7BA2DBE3008F}"/>
                </a:ext>
              </a:extLst>
            </p:cNvPr>
            <p:cNvSpPr txBox="1"/>
            <p:nvPr/>
          </p:nvSpPr>
          <p:spPr>
            <a:xfrm>
              <a:off x="913589" y="5061430"/>
              <a:ext cx="1704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Secondary data analysis for model validation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6953FF4-01F9-4D66-9C5A-6F132C75689B}"/>
              </a:ext>
            </a:extLst>
          </p:cNvPr>
          <p:cNvGrpSpPr/>
          <p:nvPr/>
        </p:nvGrpSpPr>
        <p:grpSpPr>
          <a:xfrm>
            <a:off x="6928686" y="4343185"/>
            <a:ext cx="1764089" cy="584775"/>
            <a:chOff x="661588" y="5061430"/>
            <a:chExt cx="1764089" cy="584775"/>
          </a:xfrm>
        </p:grpSpPr>
        <p:sp>
          <p:nvSpPr>
            <p:cNvPr id="201" name="Chevron 68">
              <a:extLst>
                <a:ext uri="{FF2B5EF4-FFF2-40B4-BE49-F238E27FC236}">
                  <a16:creationId xmlns:a16="http://schemas.microsoft.com/office/drawing/2014/main" id="{503AD4F2-78BA-43AD-908C-F62D61EF6970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506AB37-90C5-4514-BDDF-B2A1CDED6B5A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M&amp;E of IWMP projects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846E6B3-69E9-4AF2-9018-D50B4852AF1C}"/>
              </a:ext>
            </a:extLst>
          </p:cNvPr>
          <p:cNvGrpSpPr/>
          <p:nvPr/>
        </p:nvGrpSpPr>
        <p:grpSpPr>
          <a:xfrm>
            <a:off x="8940800" y="4353489"/>
            <a:ext cx="1764089" cy="584775"/>
            <a:chOff x="661588" y="5061430"/>
            <a:chExt cx="1764089" cy="584775"/>
          </a:xfrm>
        </p:grpSpPr>
        <p:sp>
          <p:nvSpPr>
            <p:cNvPr id="206" name="Chevron 73">
              <a:extLst>
                <a:ext uri="{FF2B5EF4-FFF2-40B4-BE49-F238E27FC236}">
                  <a16:creationId xmlns:a16="http://schemas.microsoft.com/office/drawing/2014/main" id="{A32094AD-F61D-430A-B19B-E24CD3FB4C98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59CA13-77EC-4352-AC59-B422B83D00F9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Dashboard design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919274" y="4337010"/>
            <a:ext cx="1768511" cy="523220"/>
            <a:chOff x="661588" y="5061430"/>
            <a:chExt cx="1768511" cy="523220"/>
          </a:xfrm>
        </p:grpSpPr>
        <p:sp>
          <p:nvSpPr>
            <p:cNvPr id="211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51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Weightage of indices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2899231" y="5329534"/>
            <a:ext cx="1936387" cy="830997"/>
            <a:chOff x="661588" y="5061430"/>
            <a:chExt cx="1936387" cy="830997"/>
          </a:xfrm>
        </p:grpSpPr>
        <p:sp>
          <p:nvSpPr>
            <p:cNvPr id="220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68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Analyzing data using developed model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B7F8FA5-04CF-4DF0-8235-BD4C143A5A35}"/>
              </a:ext>
            </a:extLst>
          </p:cNvPr>
          <p:cNvGrpSpPr/>
          <p:nvPr/>
        </p:nvGrpSpPr>
        <p:grpSpPr>
          <a:xfrm>
            <a:off x="4913123" y="5329533"/>
            <a:ext cx="1956539" cy="584775"/>
            <a:chOff x="661588" y="5061430"/>
            <a:chExt cx="1956539" cy="584775"/>
          </a:xfrm>
        </p:grpSpPr>
        <p:sp>
          <p:nvSpPr>
            <p:cNvPr id="223" name="Chevron 63">
              <a:extLst>
                <a:ext uri="{FF2B5EF4-FFF2-40B4-BE49-F238E27FC236}">
                  <a16:creationId xmlns:a16="http://schemas.microsoft.com/office/drawing/2014/main" id="{2AF88807-8B7B-4CF8-8AD8-37C6C7827C16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E7BBBD6-1F96-4226-B9DE-7BA2DBE3008F}"/>
                </a:ext>
              </a:extLst>
            </p:cNvPr>
            <p:cNvSpPr txBox="1"/>
            <p:nvPr/>
          </p:nvSpPr>
          <p:spPr>
            <a:xfrm>
              <a:off x="913589" y="5061430"/>
              <a:ext cx="1704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Model improvement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6953FF4-01F9-4D66-9C5A-6F132C75689B}"/>
              </a:ext>
            </a:extLst>
          </p:cNvPr>
          <p:cNvGrpSpPr/>
          <p:nvPr/>
        </p:nvGrpSpPr>
        <p:grpSpPr>
          <a:xfrm>
            <a:off x="6905459" y="5341878"/>
            <a:ext cx="2035341" cy="584775"/>
            <a:chOff x="661588" y="5061430"/>
            <a:chExt cx="2035341" cy="584775"/>
          </a:xfrm>
        </p:grpSpPr>
        <p:sp>
          <p:nvSpPr>
            <p:cNvPr id="226" name="Chevron 68">
              <a:extLst>
                <a:ext uri="{FF2B5EF4-FFF2-40B4-BE49-F238E27FC236}">
                  <a16:creationId xmlns:a16="http://schemas.microsoft.com/office/drawing/2014/main" id="{503AD4F2-78BA-43AD-908C-F62D61EF6970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506AB37-90C5-4514-BDDF-B2A1CDED6B5A}"/>
                </a:ext>
              </a:extLst>
            </p:cNvPr>
            <p:cNvSpPr txBox="1"/>
            <p:nvPr/>
          </p:nvSpPr>
          <p:spPr>
            <a:xfrm>
              <a:off x="913589" y="5061430"/>
              <a:ext cx="1783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Scaling model at Maharashtra level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846E6B3-69E9-4AF2-9018-D50B4852AF1C}"/>
              </a:ext>
            </a:extLst>
          </p:cNvPr>
          <p:cNvGrpSpPr/>
          <p:nvPr/>
        </p:nvGrpSpPr>
        <p:grpSpPr>
          <a:xfrm>
            <a:off x="8940800" y="5339696"/>
            <a:ext cx="2335947" cy="584775"/>
            <a:chOff x="661588" y="5061430"/>
            <a:chExt cx="2335947" cy="584775"/>
          </a:xfrm>
        </p:grpSpPr>
        <p:sp>
          <p:nvSpPr>
            <p:cNvPr id="229" name="Chevron 73">
              <a:extLst>
                <a:ext uri="{FF2B5EF4-FFF2-40B4-BE49-F238E27FC236}">
                  <a16:creationId xmlns:a16="http://schemas.microsoft.com/office/drawing/2014/main" id="{A32094AD-F61D-430A-B19B-E24CD3FB4C98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259CA13-77EC-4352-AC59-B422B83D00F9}"/>
                </a:ext>
              </a:extLst>
            </p:cNvPr>
            <p:cNvSpPr txBox="1"/>
            <p:nvPr/>
          </p:nvSpPr>
          <p:spPr>
            <a:xfrm>
              <a:off x="913588" y="5061430"/>
              <a:ext cx="2083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aramond" panose="02020404030301010803" pitchFamily="18" charset="0"/>
                  <a:cs typeface="Arial" pitchFamily="34" charset="0"/>
                </a:rPr>
                <a:t>Protocol for using the M&amp;E framework</a:t>
              </a:r>
              <a:endPara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389D73-9635-433D-9DDC-E7D09C63F065}"/>
              </a:ext>
            </a:extLst>
          </p:cNvPr>
          <p:cNvGrpSpPr/>
          <p:nvPr/>
        </p:nvGrpSpPr>
        <p:grpSpPr>
          <a:xfrm>
            <a:off x="919274" y="5346350"/>
            <a:ext cx="1768511" cy="307777"/>
            <a:chOff x="661588" y="5061430"/>
            <a:chExt cx="1768511" cy="307777"/>
          </a:xfrm>
        </p:grpSpPr>
        <p:sp>
          <p:nvSpPr>
            <p:cNvPr id="67" name="Chevron 50">
              <a:extLst>
                <a:ext uri="{FF2B5EF4-FFF2-40B4-BE49-F238E27FC236}">
                  <a16:creationId xmlns:a16="http://schemas.microsoft.com/office/drawing/2014/main" id="{25F2D911-2A61-422A-9D3C-1AF1093FE324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18E71A-B9C9-480F-9772-9E6503E43FBE}"/>
                </a:ext>
              </a:extLst>
            </p:cNvPr>
            <p:cNvSpPr txBox="1"/>
            <p:nvPr/>
          </p:nvSpPr>
          <p:spPr>
            <a:xfrm>
              <a:off x="913588" y="5061430"/>
              <a:ext cx="1516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Garamond" panose="02020404030301010803" pitchFamily="18" charset="0"/>
                  <a:cs typeface="Arial" pitchFamily="34" charset="0"/>
                </a:rPr>
                <a:t>Model update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cs typeface="Arial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682172" y="1483481"/>
            <a:ext cx="5315377" cy="4779203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Project timeline and progress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42485-6B79-420B-8080-36FB58FA16F2}"/>
              </a:ext>
            </a:extLst>
          </p:cNvPr>
          <p:cNvSpPr txBox="1"/>
          <p:nvPr/>
        </p:nvSpPr>
        <p:spPr>
          <a:xfrm>
            <a:off x="7103249" y="1449443"/>
            <a:ext cx="15895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February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242485-6B79-420B-8080-36FB58FA16F2}"/>
              </a:ext>
            </a:extLst>
          </p:cNvPr>
          <p:cNvSpPr txBox="1"/>
          <p:nvPr/>
        </p:nvSpPr>
        <p:spPr>
          <a:xfrm>
            <a:off x="9023086" y="1456576"/>
            <a:ext cx="18630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March- </a:t>
            </a:r>
            <a:r>
              <a:rPr lang="en-US" altLang="ko-KR" sz="2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A</a:t>
            </a:r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pril</a:t>
            </a:r>
          </a:p>
          <a:p>
            <a:pPr algn="ctr"/>
            <a:r>
              <a:rPr lang="en-US" altLang="ko-KR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Garamond" panose="02020404030301010803" pitchFamily="18" charset="0"/>
                <a:cs typeface="Arial" pitchFamily="34" charset="0"/>
              </a:rPr>
              <a:t>2021</a:t>
            </a:r>
            <a:endParaRPr lang="ko-KR" alt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6</a:t>
            </a:fld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185182" y="2052465"/>
            <a:ext cx="4941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2400" b="1" dirty="0" smtClean="0">
                <a:solidFill>
                  <a:srgbClr val="FFC000"/>
                </a:solidFill>
                <a:latin typeface="Garamond" panose="02020404030301010803" pitchFamily="18" charset="0"/>
              </a:rPr>
              <a:t>IWMP-NRM: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Enhance </a:t>
            </a:r>
            <a:r>
              <a:rPr lang="en-US" sz="2400" b="1" dirty="0" smtClean="0">
                <a:latin typeface="Garamond" panose="02020404030301010803" pitchFamily="18" charset="0"/>
              </a:rPr>
              <a:t>soil moisture</a:t>
            </a:r>
            <a:r>
              <a:rPr lang="en-US" sz="2400" dirty="0" smtClean="0">
                <a:latin typeface="Garamond" panose="02020404030301010803" pitchFamily="18" charset="0"/>
              </a:rPr>
              <a:t> regime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Regenerate </a:t>
            </a:r>
            <a:r>
              <a:rPr lang="en-US" sz="2400" b="1" dirty="0" smtClean="0">
                <a:latin typeface="Garamond" panose="02020404030301010803" pitchFamily="18" charset="0"/>
              </a:rPr>
              <a:t>natural vegetation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Increase </a:t>
            </a:r>
            <a:r>
              <a:rPr lang="en-US" sz="2400" b="1" dirty="0" smtClean="0">
                <a:latin typeface="Garamond" panose="02020404030301010803" pitchFamily="18" charset="0"/>
              </a:rPr>
              <a:t>productive land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production</a:t>
            </a:r>
            <a:r>
              <a:rPr lang="en-US" sz="2400" dirty="0" smtClean="0">
                <a:latin typeface="Garamond" panose="02020404030301010803" pitchFamily="18" charset="0"/>
              </a:rPr>
              <a:t> and </a:t>
            </a:r>
            <a:r>
              <a:rPr lang="en-US" sz="2400" b="1" dirty="0" smtClean="0">
                <a:latin typeface="Garamond" panose="02020404030301010803" pitchFamily="18" charset="0"/>
              </a:rPr>
              <a:t>productivity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Ecological status and monitoring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" name="Right Brace 1"/>
          <p:cNvSpPr/>
          <p:nvPr/>
        </p:nvSpPr>
        <p:spPr>
          <a:xfrm>
            <a:off x="5820228" y="2038155"/>
            <a:ext cx="631371" cy="3430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749720" y="1929024"/>
            <a:ext cx="5195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Termed as </a:t>
            </a:r>
            <a:r>
              <a:rPr lang="en-US" sz="2400" b="1" dirty="0" smtClean="0">
                <a:latin typeface="Garamond" panose="02020404030301010803" pitchFamily="18" charset="0"/>
              </a:rPr>
              <a:t>Ecological Status  of Land Surfaces </a:t>
            </a:r>
            <a:r>
              <a:rPr lang="en-US" sz="2400" dirty="0" smtClean="0">
                <a:latin typeface="Garamond" panose="02020404030301010803" pitchFamily="18" charset="0"/>
              </a:rPr>
              <a:t>(Kennedy </a:t>
            </a:r>
            <a:r>
              <a:rPr lang="en-US" sz="2400" dirty="0">
                <a:latin typeface="Garamond" panose="02020404030301010803" pitchFamily="18" charset="0"/>
              </a:rPr>
              <a:t>et al., </a:t>
            </a:r>
            <a:r>
              <a:rPr lang="en-US" sz="2400" dirty="0" smtClean="0">
                <a:latin typeface="Garamond" panose="02020404030301010803" pitchFamily="18" charset="0"/>
              </a:rPr>
              <a:t>2009; Xu </a:t>
            </a:r>
            <a:r>
              <a:rPr lang="en-US" sz="2400" dirty="0">
                <a:latin typeface="Garamond" panose="02020404030301010803" pitchFamily="18" charset="0"/>
              </a:rPr>
              <a:t>et al., 2019) </a:t>
            </a:r>
            <a:r>
              <a:rPr lang="en-US" sz="2400" dirty="0" smtClean="0">
                <a:latin typeface="Garamond" panose="02020404030301010803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Assessed by </a:t>
            </a:r>
            <a:r>
              <a:rPr lang="en-US" sz="2400" b="1" dirty="0" smtClean="0">
                <a:latin typeface="Garamond" panose="02020404030301010803" pitchFamily="18" charset="0"/>
              </a:rPr>
              <a:t>Ecological Monitoring </a:t>
            </a:r>
            <a:r>
              <a:rPr lang="en-US" sz="2400" dirty="0" smtClean="0">
                <a:latin typeface="Garamond" panose="02020404030301010803" pitchFamily="18" charset="0"/>
              </a:rPr>
              <a:t>of Land Surfaces (Willis</a:t>
            </a:r>
            <a:r>
              <a:rPr lang="en-US" sz="2400" dirty="0">
                <a:latin typeface="Garamond" panose="02020404030301010803" pitchFamily="18" charset="0"/>
              </a:rPr>
              <a:t>, </a:t>
            </a:r>
            <a:r>
              <a:rPr lang="en-US" sz="2400" dirty="0" smtClean="0">
                <a:latin typeface="Garamond" panose="02020404030301010803" pitchFamily="18" charset="0"/>
              </a:rPr>
              <a:t>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Using </a:t>
            </a:r>
            <a:r>
              <a:rPr lang="en-US" sz="2400" dirty="0">
                <a:latin typeface="Garamond" panose="02020404030301010803" pitchFamily="18" charset="0"/>
              </a:rPr>
              <a:t>L</a:t>
            </a:r>
            <a:r>
              <a:rPr lang="en-US" sz="2400" dirty="0" smtClean="0">
                <a:latin typeface="Garamond" panose="02020404030301010803" pitchFamily="18" charset="0"/>
              </a:rPr>
              <a:t>and Surface </a:t>
            </a:r>
            <a:r>
              <a:rPr lang="en-US" sz="2400" b="1" dirty="0" smtClean="0">
                <a:latin typeface="Garamond" panose="02020404030301010803" pitchFamily="18" charset="0"/>
              </a:rPr>
              <a:t>Ecological Indicators </a:t>
            </a:r>
            <a:r>
              <a:rPr lang="en-US" sz="2400" dirty="0" smtClean="0">
                <a:latin typeface="Garamond" panose="02020404030301010803" pitchFamily="18" charset="0"/>
              </a:rPr>
              <a:t>(Jones </a:t>
            </a:r>
            <a:r>
              <a:rPr lang="en-US" sz="2400" dirty="0">
                <a:latin typeface="Garamond" panose="02020404030301010803" pitchFamily="18" charset="0"/>
              </a:rPr>
              <a:t>et al., 2009)</a:t>
            </a:r>
          </a:p>
        </p:txBody>
      </p:sp>
      <p:sp>
        <p:nvSpPr>
          <p:cNvPr id="17" name="Freeform 16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7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Land Surface Ecological Indicators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371" y="4496085"/>
            <a:ext cx="11698514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60000"/>
              </a:lnSpc>
            </a:pP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48600" y="1977554"/>
            <a:ext cx="706466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Garamond" panose="02020404030301010803" pitchFamily="18" charset="0"/>
              </a:rPr>
              <a:t>Indicators derived from </a:t>
            </a:r>
            <a:r>
              <a:rPr lang="en-US" sz="2200" b="1" dirty="0" smtClean="0">
                <a:latin typeface="Garamond" panose="02020404030301010803" pitchFamily="18" charset="0"/>
              </a:rPr>
              <a:t>System Dynamics </a:t>
            </a:r>
            <a:r>
              <a:rPr lang="en-US" sz="2200" dirty="0" smtClean="0">
                <a:latin typeface="Garamond" panose="02020404030301010803" pitchFamily="18" charset="0"/>
              </a:rPr>
              <a:t>framework – </a:t>
            </a:r>
            <a:r>
              <a:rPr lang="en-US" sz="2200" b="1" dirty="0" smtClean="0">
                <a:latin typeface="Garamond" panose="02020404030301010803" pitchFamily="18" charset="0"/>
              </a:rPr>
              <a:t>‘Pressure State Response’ </a:t>
            </a:r>
            <a:r>
              <a:rPr lang="en-US" sz="2200" dirty="0" smtClean="0">
                <a:latin typeface="Garamond" panose="02020404030301010803" pitchFamily="18" charset="0"/>
              </a:rPr>
              <a:t>framework</a:t>
            </a:r>
            <a:r>
              <a:rPr lang="en-US" sz="2200" i="1" dirty="0">
                <a:latin typeface="Garamond" panose="02020404030301010803" pitchFamily="18" charset="0"/>
              </a:rPr>
              <a:t> (Friend and Rapport., 1979)</a:t>
            </a:r>
            <a:r>
              <a:rPr lang="en-US" sz="2200" dirty="0" smtClean="0">
                <a:latin typeface="Garamond" panose="02020404030301010803" pitchFamily="18" charset="0"/>
              </a:rPr>
              <a:t> based on notion of causality </a:t>
            </a:r>
            <a:r>
              <a:rPr lang="en-US" sz="2200" i="1" dirty="0" smtClean="0">
                <a:latin typeface="Garamond" panose="02020404030301010803" pitchFamily="18" charset="0"/>
              </a:rPr>
              <a:t>(</a:t>
            </a:r>
            <a:r>
              <a:rPr lang="en-US" sz="2200" i="1" dirty="0" err="1">
                <a:latin typeface="Garamond" panose="02020404030301010803" pitchFamily="18" charset="0"/>
              </a:rPr>
              <a:t>Hughey</a:t>
            </a:r>
            <a:r>
              <a:rPr lang="en-US" sz="2200" i="1" dirty="0">
                <a:latin typeface="Garamond" panose="02020404030301010803" pitchFamily="18" charset="0"/>
              </a:rPr>
              <a:t> et al., 2004)</a:t>
            </a:r>
            <a:endParaRPr lang="en-US" sz="2200" i="1" dirty="0" smtClean="0"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Garamond" panose="02020404030301010803" pitchFamily="18" charset="0"/>
              </a:rPr>
              <a:t>Ecological changes </a:t>
            </a: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 smtClean="0">
                <a:latin typeface="Garamond" panose="02020404030301010803" pitchFamily="18" charset="0"/>
              </a:rPr>
              <a:t>significant alteration in characteristics of </a:t>
            </a:r>
            <a:r>
              <a:rPr lang="en-US" sz="2200" b="1" dirty="0" smtClean="0">
                <a:latin typeface="Garamond" panose="02020404030301010803" pitchFamily="18" charset="0"/>
              </a:rPr>
              <a:t>land surfaces  </a:t>
            </a:r>
            <a:r>
              <a:rPr lang="en-US" sz="2200" i="1" dirty="0">
                <a:latin typeface="Garamond" panose="02020404030301010803" pitchFamily="18" charset="0"/>
              </a:rPr>
              <a:t>(Willis, 2015)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Garamond" panose="02020404030301010803" pitchFamily="18" charset="0"/>
              </a:rPr>
              <a:t>Ecological indicators of these characteristics are – </a:t>
            </a:r>
            <a:br>
              <a:rPr lang="en-US" sz="2200" dirty="0" smtClean="0">
                <a:latin typeface="Garamond" panose="02020404030301010803" pitchFamily="18" charset="0"/>
              </a:rPr>
            </a:br>
            <a:r>
              <a:rPr lang="en-US" sz="2200" b="1" dirty="0" smtClean="0">
                <a:latin typeface="Garamond" panose="02020404030301010803" pitchFamily="18" charset="0"/>
              </a:rPr>
              <a:t>Moisture, Greenness, Dryness, Hea</a:t>
            </a:r>
            <a:r>
              <a:rPr lang="en-US" sz="2200" dirty="0" smtClean="0">
                <a:latin typeface="Garamond" panose="02020404030301010803" pitchFamily="18" charset="0"/>
              </a:rPr>
              <a:t>t </a:t>
            </a:r>
            <a:r>
              <a:rPr lang="en-US" sz="2200" i="1" dirty="0">
                <a:latin typeface="Garamond" panose="02020404030301010803" pitchFamily="18" charset="0"/>
              </a:rPr>
              <a:t>(Xu et al., 2019</a:t>
            </a:r>
            <a:r>
              <a:rPr lang="en-US" sz="2200" i="1" dirty="0" smtClean="0">
                <a:latin typeface="Garamond" panose="02020404030301010803" pitchFamily="18" charset="0"/>
              </a:rPr>
              <a:t>)</a:t>
            </a:r>
            <a:endParaRPr lang="en-US" sz="2200" i="1" dirty="0">
              <a:latin typeface="Garamond" panose="02020404030301010803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418376" y="1859327"/>
            <a:ext cx="4776350" cy="4215569"/>
            <a:chOff x="3704630" y="1047674"/>
            <a:chExt cx="4776350" cy="4215569"/>
          </a:xfrm>
        </p:grpSpPr>
        <p:pic>
          <p:nvPicPr>
            <p:cNvPr id="18" name="Picture 2" descr="Pressure-state-response (PSR) framework (adapted from [40]). | Download  Scientific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" t="-647" r="13995" b="-1"/>
            <a:stretch/>
          </p:blipFill>
          <p:spPr bwMode="auto">
            <a:xfrm>
              <a:off x="3704631" y="1047674"/>
              <a:ext cx="4762617" cy="4215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/>
            <p:nvPr/>
          </p:nvSpPr>
          <p:spPr>
            <a:xfrm>
              <a:off x="3876675" y="2298700"/>
              <a:ext cx="1016000" cy="469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IWMP-MGNREGS Projects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264400" y="2298700"/>
              <a:ext cx="1079500" cy="469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Ecological status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689600" y="4597400"/>
              <a:ext cx="9652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Change in production, crop area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704630" y="3155458"/>
              <a:ext cx="537169" cy="764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43929" y="3243393"/>
              <a:ext cx="437051" cy="764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25400" y="3243393"/>
              <a:ext cx="913600" cy="312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17700" y="3225269"/>
              <a:ext cx="913600" cy="312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19775" y="1885950"/>
              <a:ext cx="505625" cy="168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08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8</a:t>
            </a:fld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980284" y="1422930"/>
            <a:ext cx="9815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A</a:t>
            </a:r>
            <a:r>
              <a:rPr lang="en-US" sz="2400" dirty="0" smtClean="0">
                <a:latin typeface="Garamond" panose="02020404030301010803" pitchFamily="18" charset="0"/>
              </a:rPr>
              <a:t>ny </a:t>
            </a:r>
            <a:r>
              <a:rPr lang="en-US" sz="2400" b="1" dirty="0">
                <a:latin typeface="Garamond" panose="02020404030301010803" pitchFamily="18" charset="0"/>
              </a:rPr>
              <a:t>ecological changes </a:t>
            </a:r>
            <a:r>
              <a:rPr lang="en-US" sz="2400" dirty="0">
                <a:latin typeface="Garamond" panose="02020404030301010803" pitchFamily="18" charset="0"/>
              </a:rPr>
              <a:t>will have a significant </a:t>
            </a:r>
            <a:r>
              <a:rPr lang="en-US" sz="2400" b="1" dirty="0">
                <a:latin typeface="Garamond" panose="02020404030301010803" pitchFamily="18" charset="0"/>
              </a:rPr>
              <a:t>alteration</a:t>
            </a:r>
            <a:r>
              <a:rPr lang="en-US" sz="2400" dirty="0">
                <a:latin typeface="Garamond" panose="02020404030301010803" pitchFamily="18" charset="0"/>
              </a:rPr>
              <a:t> in </a:t>
            </a:r>
            <a:r>
              <a:rPr lang="en-US" sz="2400" dirty="0" smtClean="0">
                <a:latin typeface="Garamond" panose="02020404030301010803" pitchFamily="18" charset="0"/>
              </a:rPr>
              <a:t>important </a:t>
            </a:r>
            <a:r>
              <a:rPr lang="en-US" sz="2400" b="1" dirty="0">
                <a:latin typeface="Garamond" panose="02020404030301010803" pitchFamily="18" charset="0"/>
              </a:rPr>
              <a:t>characteristics of </a:t>
            </a:r>
            <a:r>
              <a:rPr lang="en-US" sz="2400" b="1" dirty="0" smtClean="0">
                <a:latin typeface="Garamond" panose="02020404030301010803" pitchFamily="18" charset="0"/>
              </a:rPr>
              <a:t>land surfaces</a:t>
            </a:r>
            <a:r>
              <a:rPr lang="en-US" sz="2400" dirty="0" smtClean="0">
                <a:latin typeface="Garamond" panose="02020404030301010803" pitchFamily="18" charset="0"/>
              </a:rPr>
              <a:t>. </a:t>
            </a:r>
            <a:r>
              <a:rPr lang="en-US" sz="2400" i="1" dirty="0">
                <a:latin typeface="Garamond" panose="02020404030301010803" pitchFamily="18" charset="0"/>
              </a:rPr>
              <a:t>(Willis, 2015; Xu et al., 2019</a:t>
            </a:r>
            <a:r>
              <a:rPr lang="en-US" sz="2400" i="1" dirty="0" smtClean="0">
                <a:latin typeface="Garamond" panose="02020404030301010803" pitchFamily="18" charset="0"/>
              </a:rPr>
              <a:t>)</a:t>
            </a:r>
            <a:endParaRPr lang="en-US" sz="2400" dirty="0" smtClean="0">
              <a:latin typeface="Garamond" panose="02020404030301010803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RS based Land Surface Ecological Indicators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0" name="Freeform 19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-2656026" y="4706136"/>
            <a:ext cx="2564798" cy="850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Notion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56114" y="4706136"/>
                <a:ext cx="67128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𝑅𝑆𝐸𝐼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𝑀𝑜𝑖𝑠𝑡𝑢𝑟𝑒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𝐺𝑟𝑒𝑒𝑛𝑛𝑒𝑠𝑠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𝐷𝑟𝑦𝑛𝑒𝑠𝑠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𝐻𝑒𝑎𝑡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14" y="4706136"/>
                <a:ext cx="6712800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0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Weight generation for composite index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17" name="Freeform 16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</a:t>
            </a:r>
            <a:b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development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7615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RS Data 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Model summary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58280"/>
              </p:ext>
            </p:extLst>
          </p:nvPr>
        </p:nvGraphicFramePr>
        <p:xfrm>
          <a:off x="605855" y="1611086"/>
          <a:ext cx="10851038" cy="446586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02856">
                  <a:extLst>
                    <a:ext uri="{9D8B030D-6E8A-4147-A177-3AD203B41FA5}">
                      <a16:colId xmlns:a16="http://schemas.microsoft.com/office/drawing/2014/main" val="2300584869"/>
                    </a:ext>
                  </a:extLst>
                </a:gridCol>
                <a:gridCol w="2167849">
                  <a:extLst>
                    <a:ext uri="{9D8B030D-6E8A-4147-A177-3AD203B41FA5}">
                      <a16:colId xmlns:a16="http://schemas.microsoft.com/office/drawing/2014/main" val="3670709111"/>
                    </a:ext>
                  </a:extLst>
                </a:gridCol>
                <a:gridCol w="1607753">
                  <a:extLst>
                    <a:ext uri="{9D8B030D-6E8A-4147-A177-3AD203B41FA5}">
                      <a16:colId xmlns:a16="http://schemas.microsoft.com/office/drawing/2014/main" val="2332253838"/>
                    </a:ext>
                  </a:extLst>
                </a:gridCol>
                <a:gridCol w="4393207">
                  <a:extLst>
                    <a:ext uri="{9D8B030D-6E8A-4147-A177-3AD203B41FA5}">
                      <a16:colId xmlns:a16="http://schemas.microsoft.com/office/drawing/2014/main" val="1635047794"/>
                    </a:ext>
                  </a:extLst>
                </a:gridCol>
                <a:gridCol w="2179373">
                  <a:extLst>
                    <a:ext uri="{9D8B030D-6E8A-4147-A177-3AD203B41FA5}">
                      <a16:colId xmlns:a16="http://schemas.microsoft.com/office/drawing/2014/main" val="3173614357"/>
                    </a:ext>
                  </a:extLst>
                </a:gridCol>
              </a:tblGrid>
              <a:tr h="882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Sr. No.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Types of index weight </a:t>
                      </a:r>
                      <a:r>
                        <a:rPr lang="en-US" sz="1600" u="none" strike="noStrike" dirty="0" smtClean="0">
                          <a:effectLst/>
                          <a:latin typeface="Garamond" panose="02020404030301010803" pitchFamily="18" charset="0"/>
                        </a:rPr>
                        <a:t>determination 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aramond" panose="02020404030301010803" pitchFamily="18" charset="0"/>
                        </a:rPr>
                        <a:t>Method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aramond" panose="02020404030301010803" pitchFamily="18" charset="0"/>
                        </a:rPr>
                        <a:t>Remark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Citation for remark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0820743"/>
                  </a:ext>
                </a:extLst>
              </a:tr>
              <a:tr h="1564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Subjective 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AHP / </a:t>
                      </a:r>
                      <a:r>
                        <a:rPr lang="en-US" sz="1600" u="none" strike="noStrike" dirty="0" smtClean="0">
                          <a:effectLst/>
                          <a:latin typeface="Garamond" panose="02020404030301010803" pitchFamily="18" charset="0"/>
                        </a:rPr>
                        <a:t>Delphi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1)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Subjective judgement</a:t>
                      </a:r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may affect weight </a:t>
                      </a:r>
                      <a:r>
                        <a:rPr lang="en-US" sz="1600" u="none" strike="noStrike" dirty="0" smtClean="0">
                          <a:effectLst/>
                          <a:latin typeface="Garamond" panose="02020404030301010803" pitchFamily="18" charset="0"/>
                        </a:rPr>
                        <a:t>  distribution 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in practice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2) Limited by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large sample size</a:t>
                      </a:r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/>
                      </a:r>
                      <a:b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3) Less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scalable</a:t>
                      </a:r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and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resilient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600" u="none" strike="noStrike" dirty="0">
                          <a:effectLst/>
                          <a:latin typeface="Garamond" panose="02020404030301010803" pitchFamily="18" charset="0"/>
                        </a:rPr>
                        <a:t>1) (Xu et al., 2018)</a:t>
                      </a:r>
                      <a:br>
                        <a:rPr lang="da-DK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da-DK" sz="1600" u="none" strike="noStrike" dirty="0">
                          <a:effectLst/>
                          <a:latin typeface="Garamond" panose="02020404030301010803" pitchFamily="18" charset="0"/>
                        </a:rPr>
                        <a:t>2) </a:t>
                      </a:r>
                      <a:r>
                        <a:rPr lang="da-DK" sz="1600" u="none" strike="noStrike" dirty="0" smtClean="0">
                          <a:effectLst/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da-DK" sz="1600" u="none" strike="noStrike" dirty="0">
                          <a:effectLst/>
                          <a:latin typeface="Garamond" panose="02020404030301010803" pitchFamily="18" charset="0"/>
                        </a:rPr>
                        <a:t>Liao and Jiang, 2020)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754885"/>
                  </a:ext>
                </a:extLst>
              </a:tr>
              <a:tr h="2019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aramond" panose="02020404030301010803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Objective 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aramond" panose="02020404030301010803" pitchFamily="18" charset="0"/>
                        </a:rPr>
                        <a:t>PCA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1) Superior for evaluation of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multidimensional</a:t>
                      </a:r>
                      <a:r>
                        <a:rPr lang="en-US" sz="1600" b="1" u="none" strike="noStrike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indexes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2)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Resilient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 against the impact of 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co-linearity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3) Automatic and objective weight </a:t>
                      </a:r>
                      <a:r>
                        <a:rPr lang="en-US" sz="1600" u="none" strike="noStrike" dirty="0" smtClean="0">
                          <a:effectLst/>
                          <a:latin typeface="Garamond" panose="02020404030301010803" pitchFamily="18" charset="0"/>
                        </a:rPr>
                        <a:t>allocation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4) More </a:t>
                      </a:r>
                      <a:r>
                        <a:rPr lang="en-US" sz="16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scalable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1) (Xu et al., 2019)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2) (Hu and Xu, 2019)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3) (</a:t>
                      </a:r>
                      <a:r>
                        <a:rPr lang="en-US" sz="1600" u="none" strike="noStrike" dirty="0" err="1">
                          <a:effectLst/>
                          <a:latin typeface="Garamond" panose="02020404030301010803" pitchFamily="18" charset="0"/>
                        </a:rPr>
                        <a:t>Gau</a:t>
                      </a: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 and Zhao, 2020)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4) (Xu et al., 2018)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5) (Liao and Jiang, 2020)</a:t>
                      </a:r>
                      <a:b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Garamond" panose="02020404030301010803" pitchFamily="18" charset="0"/>
                        </a:rPr>
                        <a:t>6) (Hu and Xu, 2018)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149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5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10030</TotalTime>
  <Words>1877</Words>
  <Application>Microsoft Office PowerPoint</Application>
  <PresentationFormat>Widescreen</PresentationFormat>
  <Paragraphs>517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Malgun Gothic</vt:lpstr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PowerPoint Presentation</vt:lpstr>
      <vt:lpstr>Content</vt:lpstr>
      <vt:lpstr>Introduction</vt:lpstr>
      <vt:lpstr>Objectives</vt:lpstr>
      <vt:lpstr>Project timeline and progress</vt:lpstr>
      <vt:lpstr>Ecological status and monitoring</vt:lpstr>
      <vt:lpstr>Land Surface Ecological Indicators</vt:lpstr>
      <vt:lpstr>RS based Land Surface Ecological Indicators</vt:lpstr>
      <vt:lpstr>Weight generation for composite index</vt:lpstr>
      <vt:lpstr>Worldwide practices of RSEI</vt:lpstr>
      <vt:lpstr>Study Area</vt:lpstr>
      <vt:lpstr>PowerPoint Presentation</vt:lpstr>
      <vt:lpstr>Temporal NDVI (2000-14)</vt:lpstr>
      <vt:lpstr>Temporal NDMI (2000-14)</vt:lpstr>
      <vt:lpstr>Temporal NDWI (2000-14)</vt:lpstr>
      <vt:lpstr>Temporal NDDI (2000-14)</vt:lpstr>
      <vt:lpstr>Temporal SIWSI (2000-14)</vt:lpstr>
      <vt:lpstr>Preliminary Principal Component Analysis (5 Indices)</vt:lpstr>
      <vt:lpstr>Preliminary RSEI Calculation (5 Indices)</vt:lpstr>
      <vt:lpstr>Comparative analysis of RSEI5</vt:lpstr>
      <vt:lpstr>Comparative analysis of RSEI5</vt:lpstr>
      <vt:lpstr>Results and discussion</vt:lpstr>
      <vt:lpstr>Future work</vt:lpstr>
      <vt:lpstr>References</vt:lpstr>
      <vt:lpstr>Softwares / tools used</vt:lpstr>
      <vt:lpstr>PowerPoint Presentation</vt:lpstr>
      <vt:lpstr>PSR Framework</vt:lpstr>
      <vt:lpstr>Crops in Latur</vt:lpstr>
      <vt:lpstr>Mann Kendall test</vt:lpstr>
      <vt:lpstr>Illustrative prototype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TD792 Presentation  on Course Curriculum Requirements</dc:title>
  <dc:creator>Shivanand Nalgire</dc:creator>
  <cp:lastModifiedBy>Shivanand Nalgire</cp:lastModifiedBy>
  <cp:revision>1301</cp:revision>
  <dcterms:created xsi:type="dcterms:W3CDTF">2019-10-23T09:39:16Z</dcterms:created>
  <dcterms:modified xsi:type="dcterms:W3CDTF">2021-04-06T03:39:50Z</dcterms:modified>
</cp:coreProperties>
</file>